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F980F1F" w14:textId="77777777" w:rsidR="002E0DE9" w:rsidRPr="00810763"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lang w:val="es-ES"/>
        </w:rPr>
      </w:pPr>
    </w:p>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8C3AC7" w:rsidRPr="00FA37F7" w14:paraId="3CC14952" w14:textId="77777777" w:rsidTr="00B266D6">
        <w:trPr>
          <w:trHeight w:val="1328"/>
        </w:trPr>
        <w:tc>
          <w:tcPr>
            <w:tcW w:w="1526" w:type="dxa"/>
            <w:tcBorders>
              <w:top w:val="single" w:sz="12" w:space="0" w:color="000000"/>
              <w:bottom w:val="single" w:sz="12" w:space="0" w:color="000000"/>
            </w:tcBorders>
            <w:shd w:val="clear" w:color="auto" w:fill="auto"/>
            <w:tcMar>
              <w:top w:w="85" w:type="dxa"/>
              <w:left w:w="108" w:type="dxa"/>
              <w:bottom w:w="0" w:type="dxa"/>
              <w:right w:w="108" w:type="dxa"/>
            </w:tcMar>
          </w:tcPr>
          <w:p w14:paraId="76BF640C" w14:textId="77777777" w:rsidR="008C3AC7" w:rsidRPr="00002A97" w:rsidRDefault="008C3AC7" w:rsidP="00B266D6">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5E26B61D" wp14:editId="0E2562E3">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3"/>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shd w:val="clear" w:color="auto" w:fill="auto"/>
            <w:tcMar>
              <w:top w:w="85" w:type="dxa"/>
              <w:left w:w="108" w:type="dxa"/>
              <w:bottom w:w="0" w:type="dxa"/>
              <w:right w:w="108" w:type="dxa"/>
            </w:tcMar>
          </w:tcPr>
          <w:p w14:paraId="276E22E3" w14:textId="77777777" w:rsidR="008C3AC7" w:rsidRPr="00002A97" w:rsidRDefault="008C3AC7" w:rsidP="00B266D6">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473D2220" w14:textId="77777777" w:rsidR="008C3AC7" w:rsidRPr="00002A97" w:rsidRDefault="008C3AC7" w:rsidP="00B266D6">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F53004B" w14:textId="77777777" w:rsidR="008C3AC7" w:rsidRPr="00002A97" w:rsidRDefault="008C3AC7" w:rsidP="00B266D6">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7E3EE87A" w14:textId="77777777" w:rsidR="008C3AC7" w:rsidRPr="00002A97" w:rsidRDefault="008C3AC7" w:rsidP="00B266D6">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shd w:val="clear" w:color="auto" w:fill="auto"/>
            <w:tcMar>
              <w:top w:w="85" w:type="dxa"/>
              <w:left w:w="108" w:type="dxa"/>
              <w:bottom w:w="0" w:type="dxa"/>
              <w:right w:w="108" w:type="dxa"/>
            </w:tcMar>
          </w:tcPr>
          <w:p w14:paraId="4E69891B" w14:textId="1C615E49" w:rsidR="008C3AC7" w:rsidRPr="00DF7BC3" w:rsidRDefault="008C3AC7" w:rsidP="00B266D6">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lang w:val="en-US"/>
              </w:rPr>
            </w:pPr>
            <w:r w:rsidRPr="00DF7BC3">
              <w:rPr>
                <w:rFonts w:eastAsia="Times New Roman" w:cs="Arial"/>
                <w:szCs w:val="24"/>
                <w:lang w:val="en-US" w:eastAsia="es-ES"/>
              </w:rPr>
              <w:t>UNEP/CMS/COP14/Doc.30.4.1</w:t>
            </w:r>
            <w:r w:rsidR="00DF7BC3" w:rsidRPr="00DF7BC3">
              <w:rPr>
                <w:rFonts w:eastAsia="Times New Roman" w:cs="Arial"/>
                <w:szCs w:val="24"/>
                <w:lang w:val="en-US" w:eastAsia="es-ES"/>
              </w:rPr>
              <w:t>/Rev</w:t>
            </w:r>
            <w:r w:rsidR="00DF7BC3">
              <w:rPr>
                <w:rFonts w:eastAsia="Times New Roman" w:cs="Arial"/>
                <w:szCs w:val="24"/>
                <w:lang w:val="en-US" w:eastAsia="es-ES"/>
              </w:rPr>
              <w:t>.</w:t>
            </w:r>
            <w:r w:rsidR="0000309C">
              <w:rPr>
                <w:rFonts w:eastAsia="Times New Roman" w:cs="Arial"/>
                <w:szCs w:val="24"/>
                <w:lang w:val="en-US" w:eastAsia="es-ES"/>
              </w:rPr>
              <w:t>3</w:t>
            </w:r>
          </w:p>
          <w:p w14:paraId="41BDA328" w14:textId="26DADB65" w:rsidR="008C3AC7" w:rsidRPr="00AA5492" w:rsidRDefault="007E7EFD" w:rsidP="00B266D6">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Pr>
                <w:rFonts w:eastAsia="Times New Roman" w:cs="Arial"/>
                <w:szCs w:val="24"/>
                <w:lang w:val="es-ES" w:eastAsia="es-ES"/>
              </w:rPr>
              <w:t>18</w:t>
            </w:r>
            <w:r w:rsidR="00FA37F7">
              <w:rPr>
                <w:rFonts w:eastAsia="Times New Roman" w:cs="Arial"/>
                <w:szCs w:val="24"/>
                <w:lang w:val="es-ES" w:eastAsia="es-ES"/>
              </w:rPr>
              <w:t xml:space="preserve"> de octubre</w:t>
            </w:r>
            <w:r w:rsidR="008C3AC7" w:rsidRPr="00AA5492">
              <w:rPr>
                <w:rFonts w:eastAsia="Times New Roman" w:cs="Arial"/>
                <w:szCs w:val="24"/>
                <w:lang w:val="es-ES" w:eastAsia="es-ES"/>
              </w:rPr>
              <w:t xml:space="preserve"> 2023</w:t>
            </w:r>
          </w:p>
          <w:p w14:paraId="232900E9" w14:textId="77777777" w:rsidR="008C3AC7" w:rsidRPr="00002A97" w:rsidRDefault="008C3AC7" w:rsidP="00B266D6">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7714BA24" w14:textId="77777777" w:rsidR="008C3AC7" w:rsidRPr="000F4BDA" w:rsidRDefault="008C3AC7" w:rsidP="00B266D6">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Original: Inglés</w:t>
            </w:r>
          </w:p>
          <w:p w14:paraId="7135EC90" w14:textId="77777777" w:rsidR="008C3AC7" w:rsidRPr="00002A97" w:rsidRDefault="008C3AC7" w:rsidP="00B266D6">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65D217D2" w14:textId="77777777" w:rsidR="0069092A" w:rsidRPr="00002A97" w:rsidRDefault="0069092A" w:rsidP="0069092A">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Pr>
          <w:rFonts w:eastAsia="Times New Roman" w:cs="Arial"/>
          <w:szCs w:val="24"/>
          <w:lang w:val="es-ES" w:eastAsia="es-ES"/>
        </w:rPr>
        <w:t>4</w:t>
      </w:r>
      <w:r w:rsidRPr="00002A97">
        <w:rPr>
          <w:rFonts w:eastAsia="Times New Roman" w:cs="Arial"/>
          <w:szCs w:val="24"/>
          <w:lang w:val="es-ES" w:eastAsia="es-ES"/>
        </w:rPr>
        <w:t>ª REUNIÓN DE LA CONFERENCIA DE LAS PARTES</w:t>
      </w:r>
    </w:p>
    <w:p w14:paraId="47E8C8A0" w14:textId="6C0E26AF" w:rsidR="0069092A" w:rsidRPr="00002A97" w:rsidRDefault="0069092A" w:rsidP="0069092A">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sidRPr="000F4BDA">
        <w:rPr>
          <w:rFonts w:eastAsia="Times New Roman" w:cs="Arial"/>
          <w:bCs/>
          <w:szCs w:val="24"/>
          <w:lang w:val="es-ES" w:eastAsia="es-ES"/>
        </w:rPr>
        <w:t>Samarcanda</w:t>
      </w:r>
      <w:r w:rsidRPr="00002A97">
        <w:rPr>
          <w:rFonts w:eastAsia="Times New Roman" w:cs="Arial"/>
          <w:bCs/>
          <w:szCs w:val="24"/>
          <w:lang w:val="es-ES" w:eastAsia="es-ES"/>
        </w:rPr>
        <w:t xml:space="preserve">. </w:t>
      </w:r>
      <w:r>
        <w:rPr>
          <w:rFonts w:eastAsia="Times New Roman" w:cs="Arial"/>
          <w:bCs/>
          <w:szCs w:val="24"/>
          <w:lang w:val="es-ES" w:eastAsia="es-ES"/>
        </w:rPr>
        <w:t>Uzbekistán</w:t>
      </w:r>
      <w:r w:rsidRPr="00002A97">
        <w:rPr>
          <w:rFonts w:eastAsia="Times New Roman" w:cs="Arial"/>
          <w:bCs/>
          <w:szCs w:val="24"/>
          <w:lang w:val="es-ES" w:eastAsia="es-ES"/>
        </w:rPr>
        <w:t xml:space="preserve">, </w:t>
      </w:r>
      <w:r w:rsidR="00FA37F7">
        <w:rPr>
          <w:rFonts w:eastAsia="Times New Roman" w:cs="Arial"/>
          <w:bCs/>
          <w:szCs w:val="24"/>
          <w:lang w:val="es-ES" w:eastAsia="es-ES"/>
        </w:rPr>
        <w:t>12 – 17 de febrero 2024</w:t>
      </w:r>
    </w:p>
    <w:p w14:paraId="48658D33" w14:textId="77777777" w:rsidR="0069092A" w:rsidRPr="00002A97" w:rsidRDefault="0069092A" w:rsidP="0069092A">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Pr>
          <w:rFonts w:eastAsia="Times New Roman" w:cs="Arial"/>
          <w:szCs w:val="24"/>
          <w:lang w:val="es-ES" w:eastAsia="es-ES"/>
        </w:rPr>
        <w:t>30.4</w:t>
      </w:r>
      <w:r w:rsidRPr="00002A97">
        <w:rPr>
          <w:rFonts w:eastAsia="Times New Roman" w:cs="Arial"/>
          <w:szCs w:val="24"/>
          <w:lang w:val="es-ES" w:eastAsia="es-ES"/>
        </w:rPr>
        <w:t xml:space="preserve"> del orden del día</w:t>
      </w:r>
    </w:p>
    <w:p w14:paraId="7408EC0D"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lang w:val="es-ES"/>
        </w:rPr>
      </w:pPr>
    </w:p>
    <w:p w14:paraId="1554ADA7"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lang w:val="es-ES"/>
        </w:rPr>
      </w:pPr>
    </w:p>
    <w:p w14:paraId="24B1148C" w14:textId="781A073D" w:rsidR="006063AE" w:rsidRPr="00810763" w:rsidRDefault="006063AE" w:rsidP="004970B5">
      <w:pPr>
        <w:spacing w:after="120" w:line="240" w:lineRule="auto"/>
        <w:jc w:val="center"/>
        <w:rPr>
          <w:rFonts w:cs="Arial"/>
          <w:b/>
          <w:bCs/>
          <w:caps/>
          <w:lang w:val="es-ES"/>
        </w:rPr>
      </w:pPr>
      <w:r w:rsidRPr="00810763">
        <w:rPr>
          <w:rFonts w:cs="Arial"/>
          <w:b/>
          <w:caps/>
          <w:lang w:val="es-ES"/>
        </w:rPr>
        <w:t>CAMBIO CLIMÁTICO y especies migratorias</w:t>
      </w:r>
    </w:p>
    <w:p w14:paraId="57504EB6" w14:textId="7AAE8B7D" w:rsidR="002E0DE9" w:rsidRPr="00810763" w:rsidRDefault="008B0AC3" w:rsidP="00F81B4A">
      <w:pPr>
        <w:widowControl w:val="0"/>
        <w:suppressAutoHyphens/>
        <w:autoSpaceDE w:val="0"/>
        <w:autoSpaceDN w:val="0"/>
        <w:spacing w:after="0" w:line="240" w:lineRule="auto"/>
        <w:jc w:val="center"/>
        <w:textAlignment w:val="baseline"/>
        <w:rPr>
          <w:rFonts w:ascii="Calibri" w:eastAsia="Calibri" w:hAnsi="Calibri" w:cs="Times New Roman"/>
          <w:lang w:val="es-ES"/>
        </w:rPr>
      </w:pPr>
      <w:r w:rsidRPr="00810763">
        <w:rPr>
          <w:rFonts w:eastAsia="Times New Roman" w:cs="Arial"/>
          <w:i/>
          <w:lang w:val="es-ES"/>
        </w:rPr>
        <w:t>(Preparado por el Consejo Científico)</w:t>
      </w:r>
    </w:p>
    <w:p w14:paraId="7A54E364" w14:textId="77777777" w:rsidR="002E0DE9" w:rsidRPr="00810763" w:rsidRDefault="002E0DE9" w:rsidP="00EC4F04">
      <w:pPr>
        <w:widowControl w:val="0"/>
        <w:tabs>
          <w:tab w:val="left" w:pos="8295"/>
        </w:tabs>
        <w:suppressAutoHyphens/>
        <w:autoSpaceDE w:val="0"/>
        <w:autoSpaceDN w:val="0"/>
        <w:spacing w:after="0" w:line="240" w:lineRule="auto"/>
        <w:jc w:val="both"/>
        <w:textAlignment w:val="baseline"/>
        <w:rPr>
          <w:rFonts w:eastAsia="Times New Roman" w:cs="Arial"/>
          <w:sz w:val="21"/>
          <w:szCs w:val="21"/>
          <w:lang w:val="es-ES"/>
        </w:rPr>
      </w:pPr>
    </w:p>
    <w:p w14:paraId="25A47AE0" w14:textId="77777777" w:rsidR="002E0DE9" w:rsidRPr="00810763" w:rsidRDefault="00661875" w:rsidP="00EC4F04">
      <w:pPr>
        <w:widowControl w:val="0"/>
        <w:suppressAutoHyphens/>
        <w:autoSpaceDE w:val="0"/>
        <w:autoSpaceDN w:val="0"/>
        <w:spacing w:after="0" w:line="240" w:lineRule="auto"/>
        <w:textAlignment w:val="baseline"/>
        <w:rPr>
          <w:rFonts w:ascii="Calibri" w:eastAsia="Calibri" w:hAnsi="Calibri" w:cs="Times New Roman"/>
          <w:lang w:val="es-ES"/>
        </w:rPr>
      </w:pPr>
      <w:r w:rsidRPr="00810763">
        <w:rPr>
          <w:rFonts w:eastAsia="Times New Roman" w:cs="Arial"/>
          <w:noProof/>
          <w:sz w:val="21"/>
          <w:szCs w:val="21"/>
          <w:lang w:val="es-ES"/>
        </w:rPr>
        <mc:AlternateContent>
          <mc:Choice Requires="wps">
            <w:drawing>
              <wp:anchor distT="0" distB="0" distL="114300" distR="114300" simplePos="0" relativeHeight="251658240" behindDoc="0" locked="0" layoutInCell="1" allowOverlap="1" wp14:anchorId="13CF45B1" wp14:editId="4C891402">
                <wp:simplePos x="0" y="0"/>
                <wp:positionH relativeFrom="column">
                  <wp:posOffset>942975</wp:posOffset>
                </wp:positionH>
                <wp:positionV relativeFrom="paragraph">
                  <wp:posOffset>106680</wp:posOffset>
                </wp:positionV>
                <wp:extent cx="4629150" cy="3248025"/>
                <wp:effectExtent l="0" t="0" r="19050" b="28575"/>
                <wp:wrapNone/>
                <wp:docPr id="5" name="Text Box 5"/>
                <wp:cNvGraphicFramePr/>
                <a:graphic xmlns:a="http://schemas.openxmlformats.org/drawingml/2006/main">
                  <a:graphicData uri="http://schemas.microsoft.com/office/word/2010/wordprocessingShape">
                    <wps:wsp>
                      <wps:cNvSpPr txBox="1"/>
                      <wps:spPr>
                        <a:xfrm>
                          <a:off x="0" y="0"/>
                          <a:ext cx="4629150" cy="3248025"/>
                        </a:xfrm>
                        <a:prstGeom prst="rect">
                          <a:avLst/>
                        </a:prstGeom>
                        <a:solidFill>
                          <a:srgbClr val="FFFFFF"/>
                        </a:solidFill>
                        <a:ln w="3172">
                          <a:solidFill>
                            <a:srgbClr val="000000"/>
                          </a:solidFill>
                          <a:prstDash val="solid"/>
                        </a:ln>
                      </wps:spPr>
                      <wps:txbx>
                        <w:txbxContent>
                          <w:p w14:paraId="69DC25A9" w14:textId="77777777" w:rsidR="002E0DE9" w:rsidRPr="004D6625" w:rsidRDefault="002E0DE9" w:rsidP="002E0DE9">
                            <w:pPr>
                              <w:spacing w:after="0"/>
                              <w:rPr>
                                <w:rFonts w:cs="Arial"/>
                                <w:lang w:val="es-ES"/>
                              </w:rPr>
                            </w:pPr>
                            <w:r w:rsidRPr="004D6625">
                              <w:rPr>
                                <w:rFonts w:cs="Arial"/>
                                <w:lang w:val="es-ES"/>
                              </w:rPr>
                              <w:t>Resumen:</w:t>
                            </w:r>
                          </w:p>
                          <w:p w14:paraId="3D9DADAB" w14:textId="237FD949" w:rsidR="002E0DE9" w:rsidRPr="004D6625" w:rsidRDefault="002E0DE9" w:rsidP="002E0DE9">
                            <w:pPr>
                              <w:spacing w:after="0"/>
                              <w:rPr>
                                <w:rFonts w:cs="Arial"/>
                                <w:lang w:val="es-ES"/>
                              </w:rPr>
                            </w:pPr>
                          </w:p>
                          <w:p w14:paraId="7ABF83C8" w14:textId="5EEB0A98" w:rsidR="00767C02" w:rsidRPr="004D6625" w:rsidRDefault="00767C02" w:rsidP="005874F5">
                            <w:pPr>
                              <w:spacing w:after="0" w:line="240" w:lineRule="auto"/>
                              <w:jc w:val="both"/>
                              <w:rPr>
                                <w:rFonts w:cs="Arial"/>
                                <w:lang w:val="es-ES"/>
                              </w:rPr>
                            </w:pPr>
                            <w:r w:rsidRPr="004D6625">
                              <w:rPr>
                                <w:rFonts w:cs="Arial"/>
                                <w:lang w:val="es-ES"/>
                              </w:rPr>
                              <w:t xml:space="preserve">El presente documento informa sobre la implementación de la </w:t>
                            </w:r>
                            <w:r w:rsidRPr="00013CC8">
                              <w:rPr>
                                <w:rFonts w:cs="Arial"/>
                                <w:lang w:val="es-ES"/>
                              </w:rPr>
                              <w:t>Resolución 12.21 y la Decisión 13.128</w:t>
                            </w:r>
                            <w:r w:rsidRPr="004D6625">
                              <w:rPr>
                                <w:rFonts w:cs="Arial"/>
                                <w:lang w:val="es-ES"/>
                              </w:rPr>
                              <w:t xml:space="preserve">.  Se propone una revisión de la Resolución 12.21 para actualizarla, así como nuevas decisiones para el trienio posterior a la COP14. </w:t>
                            </w:r>
                          </w:p>
                          <w:p w14:paraId="0A7AC1E9" w14:textId="77777777" w:rsidR="009C1079" w:rsidRDefault="009C1079" w:rsidP="00661875">
                            <w:pPr>
                              <w:spacing w:after="0" w:line="240" w:lineRule="auto"/>
                              <w:rPr>
                                <w:rFonts w:cs="Arial"/>
                                <w:lang w:val="es-ES"/>
                              </w:rPr>
                            </w:pPr>
                          </w:p>
                          <w:p w14:paraId="26906C14" w14:textId="77777777" w:rsidR="00E5103B" w:rsidRDefault="00E5103B" w:rsidP="00E5103B">
                            <w:pPr>
                              <w:spacing w:after="0" w:line="240" w:lineRule="auto"/>
                              <w:jc w:val="both"/>
                              <w:rPr>
                                <w:rFonts w:cs="Arial"/>
                                <w:lang w:val="es-ES"/>
                              </w:rPr>
                            </w:pPr>
                            <w:r w:rsidRPr="00E5103B">
                              <w:rPr>
                                <w:rFonts w:cs="Arial"/>
                                <w:lang w:val="es-ES"/>
                              </w:rPr>
                              <w:t>Esta revisión incorpora modificaciones para tener en cuenta un documento informativo que se ha elaborado basándose en el informe de la revisión emprendida por el Reino Unido de Gran Bretaña e Irlanda del Norte:</w:t>
                            </w:r>
                          </w:p>
                          <w:p w14:paraId="516EA912" w14:textId="77777777" w:rsidR="00E5103B" w:rsidRPr="00E5103B" w:rsidRDefault="00E5103B" w:rsidP="00E5103B">
                            <w:pPr>
                              <w:spacing w:after="0" w:line="240" w:lineRule="auto"/>
                              <w:jc w:val="both"/>
                              <w:rPr>
                                <w:rFonts w:cs="Arial"/>
                                <w:lang w:val="es-ES"/>
                              </w:rPr>
                            </w:pPr>
                          </w:p>
                          <w:p w14:paraId="0D8EF736" w14:textId="77777777" w:rsidR="00E5103B" w:rsidRPr="00E5103B" w:rsidRDefault="00E5103B" w:rsidP="00E5103B">
                            <w:pPr>
                              <w:spacing w:after="0" w:line="240" w:lineRule="auto"/>
                              <w:jc w:val="both"/>
                              <w:rPr>
                                <w:rFonts w:cs="Arial"/>
                                <w:lang w:val="es-ES"/>
                              </w:rPr>
                            </w:pPr>
                            <w:r w:rsidRPr="00E5103B">
                              <w:rPr>
                                <w:rFonts w:cs="Arial"/>
                                <w:lang w:val="es-ES"/>
                              </w:rPr>
                              <w:t xml:space="preserve">Inf. 30.4.1: Cambio climático y especies migratorias: revisión de impactos, acciones de conservación, servicios ecosistémicos e indicadores </w:t>
                            </w:r>
                          </w:p>
                          <w:p w14:paraId="40AE9215" w14:textId="77777777" w:rsidR="00E5103B" w:rsidRPr="00E5103B" w:rsidRDefault="00E5103B" w:rsidP="00E5103B">
                            <w:pPr>
                              <w:spacing w:after="0" w:line="240" w:lineRule="auto"/>
                              <w:jc w:val="both"/>
                              <w:rPr>
                                <w:rFonts w:cs="Arial"/>
                                <w:lang w:val="es-ES"/>
                              </w:rPr>
                            </w:pPr>
                          </w:p>
                          <w:p w14:paraId="367350EF" w14:textId="042703B4" w:rsidR="00B45056" w:rsidRPr="004D6625" w:rsidRDefault="00E5103B" w:rsidP="00E5103B">
                            <w:pPr>
                              <w:spacing w:after="0" w:line="240" w:lineRule="auto"/>
                              <w:jc w:val="both"/>
                              <w:rPr>
                                <w:rFonts w:cs="Arial"/>
                                <w:lang w:val="es-ES"/>
                              </w:rPr>
                            </w:pPr>
                            <w:r w:rsidRPr="00E5103B">
                              <w:rPr>
                                <w:rFonts w:cs="Arial"/>
                                <w:lang w:val="es-ES"/>
                              </w:rPr>
                              <w:t>La revisión también contiene modificaciones realizadas por la Secretaría después de que el documento fuera revisado por la Comisión Científica.</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74.25pt;margin-top:8.4pt;width:364.5pt;height:255.7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iZn4wEAANQDAAAOAAAAZHJzL2Uyb0RvYy54bWysU9uO0zAQfUfiHyy/01xI9xI1XcFWRUgr&#10;QCr7AY7jNJYc24zdJuXrGTuh7cI+IfzgeDyTM2fOjFcPY6/IUYCTRlc0W6SUCM1NI/W+os/ft+/u&#10;KHGe6YYpo0VFT8LRh/XbN6vBliI3nVGNAIIg2pWDrWjnvS2TxPFO9MwtjBUana2Bnnk0YZ80wAZE&#10;71WSp+lNMhhoLBgunMPbzeSk64jftoL7r23rhCeqosjNxx3iXoc9Wa9YuQdmO8lnGuwfWPRMakx6&#10;htowz8gB5F9QveRgnGn9gps+MW0ruYg1YDVZ+kc1u45ZEWtBcZw9y+T+Hyz/ctzZb0D8+NGM2MAg&#10;yGBd6fAy1DO20IcvMiXoRwlPZ9nE6AnHy+Imv8+W6OLoe58Xd2m+DDjJ5XcLzn8SpifhUFHAvkS5&#10;2PHJ+Sn0d0jI5oySzVYqFQ3Y148KyJFhD7dxzegvwpQmA6bPbvOI/MLnriHSuF6DCBQ2zHVTqogw&#10;hymN5Vx0CSc/1uMsVm2aE2qIzwBr6wz8pGTAkaqo+3FgIChRnzX27D4rijCD0SiWtzkacO2prz1M&#10;c4SqqKdkOj76aW5xcCzzT3pneWhFkEibDwdvWhmlDOQmRjNnHJ3YjHnMw2xe2zHq8hjXvwAAAP//&#10;AwBQSwMEFAAGAAgAAAAhAI35j3LfAAAACgEAAA8AAABkcnMvZG93bnJldi54bWxMj0FPg0AQhe8m&#10;/ofNmHizS1EKoSyN0Zhw8EL14HHLTgFlZwm7Ldhf73jS27yZlzffK3aLHcQZJ987UrBeRSCQGmd6&#10;ahW8v73cZSB80GT04AgVfKOHXXl9VejcuJlqPO9DKziEfK4VdCGMuZS+6dBqv3IjEt+ObrI6sJxa&#10;aSY9c7gdZBxFG2l1T/yh0yM+ddh87U9WweclUEz1azLO00daJfVzta4uSt3eLI9bEAGX8GeGX3xG&#10;h5KZDu5ExouB9UOWsJWHDVdgQ5amvDgoSOLsHmRZyP8Vyh8AAAD//wMAUEsBAi0AFAAGAAgAAAAh&#10;ALaDOJL+AAAA4QEAABMAAAAAAAAAAAAAAAAAAAAAAFtDb250ZW50X1R5cGVzXS54bWxQSwECLQAU&#10;AAYACAAAACEAOP0h/9YAAACUAQAACwAAAAAAAAAAAAAAAAAvAQAAX3JlbHMvLnJlbHNQSwECLQAU&#10;AAYACAAAACEAjgImZ+MBAADUAwAADgAAAAAAAAAAAAAAAAAuAgAAZHJzL2Uyb0RvYy54bWxQSwEC&#10;LQAUAAYACAAAACEAjfmPct8AAAAKAQAADwAAAAAAAAAAAAAAAAA9BAAAZHJzL2Rvd25yZXYueG1s&#10;UEsFBgAAAAAEAAQA8wAAAEkFAAAAAA==&#10;" strokeweight=".08811mm">
                <v:textbox>
                  <w:txbxContent>
                    <w:p w14:paraId="69DC25A9" w14:textId="77777777" w:rsidR="002E0DE9" w:rsidRPr="004D6625" w:rsidRDefault="002E0DE9" w:rsidP="002E0DE9">
                      <w:pPr>
                        <w:spacing w:after="0"/>
                        <w:rPr>
                          <w:rFonts w:cs="Arial"/>
                          <w:lang w:val="es-ES"/>
                        </w:rPr>
                      </w:pPr>
                      <w:r w:rsidRPr="004D6625">
                        <w:rPr>
                          <w:rFonts w:cs="Arial"/>
                          <w:lang w:val="es-ES"/>
                        </w:rPr>
                        <w:t>Resumen:</w:t>
                      </w:r>
                    </w:p>
                    <w:p w14:paraId="3D9DADAB" w14:textId="237FD949" w:rsidR="002E0DE9" w:rsidRPr="004D6625" w:rsidRDefault="002E0DE9" w:rsidP="002E0DE9">
                      <w:pPr>
                        <w:spacing w:after="0"/>
                        <w:rPr>
                          <w:rFonts w:cs="Arial"/>
                          <w:lang w:val="es-ES"/>
                        </w:rPr>
                      </w:pPr>
                    </w:p>
                    <w:p w14:paraId="7ABF83C8" w14:textId="5EEB0A98" w:rsidR="00767C02" w:rsidRPr="004D6625" w:rsidRDefault="00767C02" w:rsidP="005874F5">
                      <w:pPr>
                        <w:spacing w:after="0" w:line="240" w:lineRule="auto"/>
                        <w:jc w:val="both"/>
                        <w:rPr>
                          <w:rFonts w:cs="Arial"/>
                          <w:lang w:val="es-ES"/>
                        </w:rPr>
                      </w:pPr>
                      <w:r w:rsidRPr="004D6625">
                        <w:rPr>
                          <w:rFonts w:cs="Arial"/>
                          <w:lang w:val="es-ES"/>
                        </w:rPr>
                        <w:t xml:space="preserve">El presente documento informa sobre la implementación de la </w:t>
                      </w:r>
                      <w:r w:rsidRPr="00013CC8">
                        <w:rPr>
                          <w:rFonts w:cs="Arial"/>
                          <w:lang w:val="es-ES"/>
                        </w:rPr>
                        <w:t>Resolución 12.21 y la Decisión 13.128</w:t>
                      </w:r>
                      <w:r w:rsidRPr="004D6625">
                        <w:rPr>
                          <w:rFonts w:cs="Arial"/>
                          <w:lang w:val="es-ES"/>
                        </w:rPr>
                        <w:t xml:space="preserve">.  Se propone una revisión de la Resolución 12.21 para actualizarla, así como nuevas decisiones para el trienio posterior a la COP14. </w:t>
                      </w:r>
                    </w:p>
                    <w:p w14:paraId="0A7AC1E9" w14:textId="77777777" w:rsidR="009C1079" w:rsidRDefault="009C1079" w:rsidP="00661875">
                      <w:pPr>
                        <w:spacing w:after="0" w:line="240" w:lineRule="auto"/>
                        <w:rPr>
                          <w:rFonts w:cs="Arial"/>
                          <w:lang w:val="es-ES"/>
                        </w:rPr>
                      </w:pPr>
                    </w:p>
                    <w:p w14:paraId="26906C14" w14:textId="77777777" w:rsidR="00E5103B" w:rsidRDefault="00E5103B" w:rsidP="00E5103B">
                      <w:pPr>
                        <w:spacing w:after="0" w:line="240" w:lineRule="auto"/>
                        <w:jc w:val="both"/>
                        <w:rPr>
                          <w:rFonts w:cs="Arial"/>
                          <w:lang w:val="es-ES"/>
                        </w:rPr>
                      </w:pPr>
                      <w:r w:rsidRPr="00E5103B">
                        <w:rPr>
                          <w:rFonts w:cs="Arial"/>
                          <w:lang w:val="es-ES"/>
                        </w:rPr>
                        <w:t>Esta revisión incorpora modificaciones para tener en cuenta un documento informativo que se ha elaborado basándose en el informe de la revisión emprendida por el Reino Unido de Gran Bretaña e Irlanda del Norte:</w:t>
                      </w:r>
                    </w:p>
                    <w:p w14:paraId="516EA912" w14:textId="77777777" w:rsidR="00E5103B" w:rsidRPr="00E5103B" w:rsidRDefault="00E5103B" w:rsidP="00E5103B">
                      <w:pPr>
                        <w:spacing w:after="0" w:line="240" w:lineRule="auto"/>
                        <w:jc w:val="both"/>
                        <w:rPr>
                          <w:rFonts w:cs="Arial"/>
                          <w:lang w:val="es-ES"/>
                        </w:rPr>
                      </w:pPr>
                    </w:p>
                    <w:p w14:paraId="0D8EF736" w14:textId="77777777" w:rsidR="00E5103B" w:rsidRPr="00E5103B" w:rsidRDefault="00E5103B" w:rsidP="00E5103B">
                      <w:pPr>
                        <w:spacing w:after="0" w:line="240" w:lineRule="auto"/>
                        <w:jc w:val="both"/>
                        <w:rPr>
                          <w:rFonts w:cs="Arial"/>
                          <w:lang w:val="es-ES"/>
                        </w:rPr>
                      </w:pPr>
                      <w:r w:rsidRPr="00E5103B">
                        <w:rPr>
                          <w:rFonts w:cs="Arial"/>
                          <w:lang w:val="es-ES"/>
                        </w:rPr>
                        <w:t xml:space="preserve">Inf. 30.4.1: Cambio climático y especies migratorias: revisión de impactos, acciones de conservación, servicios ecosistémicos e indicadores </w:t>
                      </w:r>
                    </w:p>
                    <w:p w14:paraId="40AE9215" w14:textId="77777777" w:rsidR="00E5103B" w:rsidRPr="00E5103B" w:rsidRDefault="00E5103B" w:rsidP="00E5103B">
                      <w:pPr>
                        <w:spacing w:after="0" w:line="240" w:lineRule="auto"/>
                        <w:jc w:val="both"/>
                        <w:rPr>
                          <w:rFonts w:cs="Arial"/>
                          <w:lang w:val="es-ES"/>
                        </w:rPr>
                      </w:pPr>
                    </w:p>
                    <w:p w14:paraId="367350EF" w14:textId="042703B4" w:rsidR="00B45056" w:rsidRPr="004D6625" w:rsidRDefault="00E5103B" w:rsidP="00E5103B">
                      <w:pPr>
                        <w:spacing w:after="0" w:line="240" w:lineRule="auto"/>
                        <w:jc w:val="both"/>
                        <w:rPr>
                          <w:rFonts w:cs="Arial"/>
                          <w:lang w:val="es-ES"/>
                        </w:rPr>
                      </w:pPr>
                      <w:r w:rsidRPr="00E5103B">
                        <w:rPr>
                          <w:rFonts w:cs="Arial"/>
                          <w:lang w:val="es-ES"/>
                        </w:rPr>
                        <w:t>La revisión también contiene modificaciones realizadas por la Secretaría después de que el documento fuera revisado por la Comisión Científica.</w:t>
                      </w:r>
                    </w:p>
                  </w:txbxContent>
                </v:textbox>
              </v:shape>
            </w:pict>
          </mc:Fallback>
        </mc:AlternateContent>
      </w:r>
    </w:p>
    <w:p w14:paraId="320AAD7B"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5EAE13CF"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573ADB04"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07F11B19"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47A93E1C"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42C0A292"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7329922E"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1CD9D211"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6B5CAA9E"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5D0A646F"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72BBEC09"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2E5AFCD2"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73A1DF53"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24016798"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64EFF02F"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63DE1D3A"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5B143853"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31C1A477" w14:textId="77777777" w:rsidR="002E0DE9" w:rsidRPr="00810763"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lang w:val="es-ES"/>
        </w:rPr>
      </w:pPr>
    </w:p>
    <w:p w14:paraId="6CCF3AAD"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lang w:val="es-ES"/>
        </w:rPr>
      </w:pPr>
    </w:p>
    <w:p w14:paraId="650AE9B2" w14:textId="77777777" w:rsidR="002E0DE9" w:rsidRPr="00810763" w:rsidRDefault="002E0DE9" w:rsidP="00EC4F04">
      <w:pPr>
        <w:widowControl w:val="0"/>
        <w:suppressAutoHyphens/>
        <w:autoSpaceDE w:val="0"/>
        <w:autoSpaceDN w:val="0"/>
        <w:spacing w:after="0" w:line="240" w:lineRule="auto"/>
        <w:textAlignment w:val="baseline"/>
        <w:rPr>
          <w:rFonts w:eastAsia="Times New Roman" w:cs="Arial"/>
          <w:lang w:val="es-ES"/>
        </w:rPr>
      </w:pPr>
    </w:p>
    <w:p w14:paraId="6EB42C66" w14:textId="77777777" w:rsidR="005330F7" w:rsidRPr="00810763" w:rsidRDefault="005330F7" w:rsidP="00EC4F04">
      <w:pPr>
        <w:spacing w:after="0" w:line="240" w:lineRule="auto"/>
        <w:rPr>
          <w:lang w:val="es-ES"/>
        </w:rPr>
      </w:pPr>
    </w:p>
    <w:p w14:paraId="111843FD" w14:textId="77777777" w:rsidR="002E0DE9" w:rsidRPr="00810763" w:rsidRDefault="002E0DE9" w:rsidP="00EC4F04">
      <w:pPr>
        <w:spacing w:after="0" w:line="240" w:lineRule="auto"/>
        <w:rPr>
          <w:lang w:val="es-ES"/>
        </w:rPr>
      </w:pPr>
    </w:p>
    <w:p w14:paraId="6AF4E8FF" w14:textId="77777777" w:rsidR="002E0DE9" w:rsidRPr="00810763" w:rsidRDefault="002E0DE9" w:rsidP="00EC4F04">
      <w:pPr>
        <w:spacing w:after="0" w:line="240" w:lineRule="auto"/>
        <w:rPr>
          <w:lang w:val="es-ES"/>
        </w:rPr>
      </w:pPr>
    </w:p>
    <w:p w14:paraId="509B5F4B" w14:textId="77777777" w:rsidR="002E0DE9" w:rsidRPr="00810763" w:rsidRDefault="002E0DE9" w:rsidP="00EC4F04">
      <w:pPr>
        <w:spacing w:after="0" w:line="240" w:lineRule="auto"/>
        <w:rPr>
          <w:lang w:val="es-ES"/>
        </w:rPr>
      </w:pPr>
    </w:p>
    <w:p w14:paraId="73A3A65F" w14:textId="77777777" w:rsidR="00661875" w:rsidRPr="00810763" w:rsidRDefault="00661875" w:rsidP="00EC4F04">
      <w:pPr>
        <w:spacing w:after="0" w:line="240" w:lineRule="auto"/>
        <w:rPr>
          <w:lang w:val="es-ES"/>
        </w:rPr>
        <w:sectPr w:rsidR="00661875" w:rsidRPr="00810763" w:rsidSect="004970B5">
          <w:headerReference w:type="even" r:id="rId14"/>
          <w:headerReference w:type="default" r:id="rId15"/>
          <w:footerReference w:type="even" r:id="rId16"/>
          <w:headerReference w:type="first" r:id="rId17"/>
          <w:type w:val="continuous"/>
          <w:pgSz w:w="11906" w:h="16838" w:code="9"/>
          <w:pgMar w:top="1440" w:right="1440" w:bottom="1440" w:left="1440" w:header="720" w:footer="720" w:gutter="0"/>
          <w:cols w:space="720"/>
          <w:titlePg/>
          <w:docGrid w:linePitch="360"/>
        </w:sectPr>
      </w:pPr>
    </w:p>
    <w:p w14:paraId="5262D586" w14:textId="77777777" w:rsidR="004970B5" w:rsidRDefault="004970B5">
      <w:pPr>
        <w:rPr>
          <w:rFonts w:eastAsia="Times New Roman" w:cs="Arial"/>
          <w:b/>
          <w:caps/>
          <w:lang w:val="es-ES"/>
        </w:rPr>
      </w:pPr>
      <w:r>
        <w:rPr>
          <w:lang w:val="es-ES"/>
        </w:rPr>
        <w:br w:type="page"/>
      </w:r>
    </w:p>
    <w:p w14:paraId="73909C5D" w14:textId="2B21FFE6" w:rsidR="002E0DE9" w:rsidRPr="00810763" w:rsidRDefault="00767C02" w:rsidP="004B7071">
      <w:pPr>
        <w:pStyle w:val="Title1"/>
        <w:rPr>
          <w:lang w:val="es-ES"/>
        </w:rPr>
      </w:pPr>
      <w:r w:rsidRPr="00810763">
        <w:rPr>
          <w:lang w:val="es-ES"/>
        </w:rPr>
        <w:lastRenderedPageBreak/>
        <w:t>Cambio climático y especies migratorias</w:t>
      </w:r>
    </w:p>
    <w:p w14:paraId="0DCB8F07" w14:textId="77777777" w:rsidR="002E0DE9" w:rsidRDefault="002E0DE9" w:rsidP="00EC4F04">
      <w:pPr>
        <w:suppressAutoHyphens/>
        <w:autoSpaceDN w:val="0"/>
        <w:spacing w:after="0" w:line="240" w:lineRule="auto"/>
        <w:textAlignment w:val="baseline"/>
        <w:rPr>
          <w:rFonts w:eastAsia="Calibri" w:cs="Arial"/>
          <w:lang w:val="es-ES"/>
        </w:rPr>
      </w:pPr>
    </w:p>
    <w:p w14:paraId="694A8E1C" w14:textId="77777777" w:rsidR="00470309" w:rsidRPr="00810763" w:rsidRDefault="00470309" w:rsidP="00EC4F04">
      <w:pPr>
        <w:suppressAutoHyphens/>
        <w:autoSpaceDN w:val="0"/>
        <w:spacing w:after="0" w:line="240" w:lineRule="auto"/>
        <w:textAlignment w:val="baseline"/>
        <w:rPr>
          <w:rFonts w:eastAsia="Calibri" w:cs="Arial"/>
          <w:lang w:val="es-ES"/>
        </w:rPr>
      </w:pPr>
    </w:p>
    <w:p w14:paraId="3C86903F" w14:textId="77777777" w:rsidR="002E0DE9" w:rsidRPr="00810763" w:rsidRDefault="002E0DE9" w:rsidP="00EC4F04">
      <w:pPr>
        <w:suppressAutoHyphens/>
        <w:autoSpaceDN w:val="0"/>
        <w:spacing w:after="0" w:line="240" w:lineRule="auto"/>
        <w:textAlignment w:val="baseline"/>
        <w:rPr>
          <w:rFonts w:eastAsia="Calibri" w:cs="Arial"/>
          <w:u w:val="single"/>
          <w:lang w:val="es-ES"/>
        </w:rPr>
      </w:pPr>
      <w:r w:rsidRPr="00810763">
        <w:rPr>
          <w:rFonts w:eastAsia="Calibri" w:cs="Arial"/>
          <w:u w:val="single"/>
          <w:lang w:val="es-ES"/>
        </w:rPr>
        <w:t>Antecedentes</w:t>
      </w:r>
    </w:p>
    <w:p w14:paraId="115888D2" w14:textId="77777777" w:rsidR="002E0DE9" w:rsidRPr="00810763" w:rsidRDefault="002E0DE9" w:rsidP="00EC4F04">
      <w:pPr>
        <w:spacing w:after="0" w:line="240" w:lineRule="auto"/>
        <w:rPr>
          <w:lang w:val="es-ES"/>
        </w:rPr>
      </w:pPr>
    </w:p>
    <w:p w14:paraId="1C9A2586" w14:textId="40AD1A42" w:rsidR="00E44E63" w:rsidRPr="00810763" w:rsidRDefault="00E44E63" w:rsidP="00FF2C7B">
      <w:pPr>
        <w:widowControl w:val="0"/>
        <w:numPr>
          <w:ilvl w:val="0"/>
          <w:numId w:val="5"/>
        </w:numPr>
        <w:autoSpaceDE w:val="0"/>
        <w:autoSpaceDN w:val="0"/>
        <w:adjustRightInd w:val="0"/>
        <w:spacing w:after="0" w:line="240" w:lineRule="auto"/>
        <w:ind w:left="567" w:hanging="567"/>
        <w:contextualSpacing/>
        <w:jc w:val="both"/>
        <w:rPr>
          <w:rFonts w:cs="Arial"/>
          <w:lang w:val="es-ES"/>
        </w:rPr>
      </w:pPr>
      <w:bookmarkStart w:id="0" w:name="_Hlk19517251"/>
      <w:r w:rsidRPr="00810763">
        <w:rPr>
          <w:rFonts w:cs="Arial"/>
          <w:lang w:val="es-ES"/>
        </w:rPr>
        <w:t xml:space="preserve">La </w:t>
      </w:r>
      <w:hyperlink r:id="rId18" w:history="1">
        <w:r w:rsidRPr="00810763">
          <w:rPr>
            <w:rStyle w:val="Hyperlink"/>
            <w:rFonts w:cs="Arial"/>
            <w:lang w:val="es-ES"/>
          </w:rPr>
          <w:t>Resolución 12.21</w:t>
        </w:r>
      </w:hyperlink>
      <w:r w:rsidRPr="00810763">
        <w:rPr>
          <w:rFonts w:cs="Arial"/>
          <w:lang w:val="es-ES"/>
        </w:rPr>
        <w:t xml:space="preserve"> se adoptó en la 12.</w:t>
      </w:r>
      <w:r w:rsidRPr="00810763">
        <w:rPr>
          <w:rFonts w:cs="Arial"/>
          <w:vertAlign w:val="superscript"/>
          <w:lang w:val="es-ES"/>
        </w:rPr>
        <w:t>a</w:t>
      </w:r>
      <w:r w:rsidRPr="00810763">
        <w:rPr>
          <w:rFonts w:cs="Arial"/>
          <w:lang w:val="es-ES"/>
        </w:rPr>
        <w:t xml:space="preserve"> reunión de la Conferencia de las Partes</w:t>
      </w:r>
      <w:r w:rsidR="00170F35">
        <w:rPr>
          <w:rFonts w:cs="Arial"/>
          <w:lang w:val="es-ES"/>
        </w:rPr>
        <w:t xml:space="preserve"> (COP12)</w:t>
      </w:r>
      <w:r w:rsidRPr="00810763">
        <w:rPr>
          <w:rFonts w:cs="Arial"/>
          <w:lang w:val="es-ES"/>
        </w:rPr>
        <w:t xml:space="preserve"> y fue el resultado de la consolidación de todas las Resoluciones y recomendaciones anteriores sobre el cambio climático desde la 5.</w:t>
      </w:r>
      <w:r w:rsidR="00C25E2E" w:rsidRPr="00810763">
        <w:rPr>
          <w:rFonts w:cs="Arial"/>
          <w:vertAlign w:val="superscript"/>
          <w:lang w:val="es-ES"/>
        </w:rPr>
        <w:t>a</w:t>
      </w:r>
      <w:r w:rsidRPr="00810763">
        <w:rPr>
          <w:rFonts w:cs="Arial"/>
          <w:lang w:val="es-ES"/>
        </w:rPr>
        <w:t xml:space="preserve"> reunión de la Conferencia de las Partes</w:t>
      </w:r>
      <w:r w:rsidR="00C269B1">
        <w:rPr>
          <w:rFonts w:cs="Arial"/>
          <w:lang w:val="es-ES"/>
        </w:rPr>
        <w:t xml:space="preserve"> (COP5)</w:t>
      </w:r>
      <w:r w:rsidRPr="00810763">
        <w:rPr>
          <w:rFonts w:cs="Arial"/>
          <w:lang w:val="es-ES"/>
        </w:rPr>
        <w:t>.</w:t>
      </w:r>
      <w:r w:rsidR="004F4CCA" w:rsidRPr="00810763">
        <w:rPr>
          <w:rFonts w:cs="Arial"/>
          <w:lang w:val="es-ES"/>
        </w:rPr>
        <w:t xml:space="preserve"> </w:t>
      </w:r>
      <w:r w:rsidRPr="00810763">
        <w:rPr>
          <w:rFonts w:cs="Arial"/>
          <w:lang w:val="es-ES"/>
        </w:rPr>
        <w:t xml:space="preserve">Las </w:t>
      </w:r>
      <w:hyperlink r:id="rId19" w:history="1">
        <w:r w:rsidRPr="00810763">
          <w:rPr>
            <w:rStyle w:val="Hyperlink"/>
            <w:rFonts w:cs="Arial"/>
            <w:lang w:val="es-ES"/>
          </w:rPr>
          <w:t>Decisiones 13.126 – 13.128</w:t>
        </w:r>
      </w:hyperlink>
      <w:r w:rsidRPr="00810763">
        <w:rPr>
          <w:rFonts w:cs="Arial"/>
          <w:lang w:val="es-ES"/>
        </w:rPr>
        <w:t xml:space="preserve"> se adoptaron en la 13.</w:t>
      </w:r>
      <w:r w:rsidRPr="00810763">
        <w:rPr>
          <w:rFonts w:cs="Arial"/>
          <w:vertAlign w:val="superscript"/>
          <w:lang w:val="es-ES"/>
        </w:rPr>
        <w:t>a</w:t>
      </w:r>
      <w:r w:rsidRPr="00810763">
        <w:rPr>
          <w:rFonts w:cs="Arial"/>
          <w:lang w:val="es-ES"/>
        </w:rPr>
        <w:t xml:space="preserve"> reunión de la Conferencia de las Partes</w:t>
      </w:r>
      <w:r w:rsidR="00C269B1">
        <w:rPr>
          <w:rFonts w:cs="Arial"/>
          <w:lang w:val="es-ES"/>
        </w:rPr>
        <w:t xml:space="preserve"> (COP13)</w:t>
      </w:r>
      <w:r w:rsidRPr="00810763">
        <w:rPr>
          <w:rFonts w:cs="Arial"/>
          <w:lang w:val="es-ES"/>
        </w:rPr>
        <w:t>.</w:t>
      </w:r>
    </w:p>
    <w:p w14:paraId="1B048080" w14:textId="77777777" w:rsidR="009E498C" w:rsidRPr="00810763" w:rsidRDefault="009E498C" w:rsidP="00A13089">
      <w:pPr>
        <w:pStyle w:val="CommentText"/>
        <w:spacing w:after="0"/>
        <w:rPr>
          <w:lang w:val="es-ES"/>
        </w:rPr>
      </w:pPr>
    </w:p>
    <w:p w14:paraId="35667360" w14:textId="31B6063F" w:rsidR="001371CC" w:rsidRPr="00810763" w:rsidRDefault="00C47F9B" w:rsidP="00FF2C7B">
      <w:pPr>
        <w:pStyle w:val="CommentText"/>
        <w:numPr>
          <w:ilvl w:val="0"/>
          <w:numId w:val="5"/>
        </w:numPr>
        <w:spacing w:after="0"/>
        <w:ind w:left="567" w:hanging="567"/>
        <w:jc w:val="both"/>
        <w:rPr>
          <w:sz w:val="22"/>
          <w:szCs w:val="22"/>
          <w:lang w:val="es-ES"/>
        </w:rPr>
      </w:pPr>
      <w:r w:rsidRPr="00810763">
        <w:rPr>
          <w:sz w:val="22"/>
          <w:szCs w:val="22"/>
          <w:lang w:val="es-ES"/>
        </w:rPr>
        <w:t>Adjunto a la Resolución 12.21 figura un programa de trabajo sobre el cambio climático y las especies migratorias.</w:t>
      </w:r>
      <w:r w:rsidR="004F4CCA" w:rsidRPr="00810763">
        <w:rPr>
          <w:sz w:val="22"/>
          <w:szCs w:val="22"/>
          <w:lang w:val="es-ES"/>
        </w:rPr>
        <w:t xml:space="preserve"> </w:t>
      </w:r>
      <w:r w:rsidRPr="00810763">
        <w:rPr>
          <w:sz w:val="22"/>
          <w:szCs w:val="22"/>
          <w:lang w:val="es-ES"/>
        </w:rPr>
        <w:t xml:space="preserve">Además, el </w:t>
      </w:r>
      <w:hyperlink r:id="rId20" w:history="1">
        <w:r w:rsidR="001371CC" w:rsidRPr="00810763">
          <w:rPr>
            <w:rStyle w:val="Hyperlink"/>
            <w:sz w:val="22"/>
            <w:szCs w:val="22"/>
            <w:lang w:val="es-ES"/>
          </w:rPr>
          <w:t>Anexo 6 de la Resolución 13.2</w:t>
        </w:r>
      </w:hyperlink>
      <w:r w:rsidR="001371CC" w:rsidRPr="00810763">
        <w:rPr>
          <w:sz w:val="22"/>
          <w:szCs w:val="22"/>
          <w:lang w:val="es-ES"/>
        </w:rPr>
        <w:t xml:space="preserve"> contiene un programa de trabajo para la Convención, que incluye actividades relacionadas con el cambio climático.</w:t>
      </w:r>
      <w:r w:rsidR="004F4CCA" w:rsidRPr="00810763">
        <w:rPr>
          <w:sz w:val="22"/>
          <w:szCs w:val="22"/>
          <w:lang w:val="es-ES"/>
        </w:rPr>
        <w:t xml:space="preserve"> </w:t>
      </w:r>
      <w:r w:rsidR="001371CC" w:rsidRPr="00810763">
        <w:rPr>
          <w:sz w:val="22"/>
          <w:szCs w:val="22"/>
          <w:lang w:val="es-ES"/>
        </w:rPr>
        <w:t>Una de esas actividades es la «</w:t>
      </w:r>
      <w:r w:rsidR="001371CC" w:rsidRPr="00810763">
        <w:rPr>
          <w:i/>
          <w:iCs/>
          <w:sz w:val="22"/>
          <w:szCs w:val="22"/>
          <w:lang w:val="es-ES"/>
        </w:rPr>
        <w:t>Revisión de las pruebas de los efectos del cambio climático en las especies migratorias; evaluación de la vulnerabilidad y elaboración de directrices para las medidas de adaptación»</w:t>
      </w:r>
      <w:r w:rsidR="001371CC" w:rsidRPr="00810763">
        <w:rPr>
          <w:sz w:val="22"/>
          <w:szCs w:val="22"/>
          <w:lang w:val="es-ES"/>
        </w:rPr>
        <w:t>”.</w:t>
      </w:r>
    </w:p>
    <w:p w14:paraId="53C7B751" w14:textId="77777777" w:rsidR="000C466D" w:rsidRPr="00810763" w:rsidRDefault="000C466D" w:rsidP="00A13089">
      <w:pPr>
        <w:pStyle w:val="CommentText"/>
        <w:spacing w:after="0"/>
        <w:rPr>
          <w:sz w:val="22"/>
          <w:szCs w:val="22"/>
          <w:lang w:val="es-ES"/>
        </w:rPr>
      </w:pPr>
    </w:p>
    <w:p w14:paraId="0BCDD8EC" w14:textId="15AD938C" w:rsidR="00C47F9B" w:rsidRPr="002C7264" w:rsidRDefault="00C47F9B" w:rsidP="00FF2C7B">
      <w:pPr>
        <w:pStyle w:val="CommentText"/>
        <w:numPr>
          <w:ilvl w:val="0"/>
          <w:numId w:val="5"/>
        </w:numPr>
        <w:ind w:left="567" w:hanging="567"/>
        <w:jc w:val="both"/>
        <w:rPr>
          <w:sz w:val="22"/>
          <w:szCs w:val="22"/>
          <w:lang w:val="es-ES"/>
        </w:rPr>
      </w:pPr>
      <w:r w:rsidRPr="00810763">
        <w:rPr>
          <w:sz w:val="22"/>
          <w:szCs w:val="22"/>
          <w:lang w:val="es-ES"/>
        </w:rPr>
        <w:t xml:space="preserve">El Reino Unido de Gran Bretaña e Irlanda del Norte han </w:t>
      </w:r>
      <w:r w:rsidR="00C269B1">
        <w:rPr>
          <w:sz w:val="22"/>
          <w:szCs w:val="22"/>
          <w:lang w:val="es-ES"/>
        </w:rPr>
        <w:t>conducido</w:t>
      </w:r>
      <w:r w:rsidRPr="00810763">
        <w:rPr>
          <w:sz w:val="22"/>
          <w:szCs w:val="22"/>
          <w:lang w:val="es-ES"/>
        </w:rPr>
        <w:t xml:space="preserve"> una revisión sobre los efectos del cambio climático en las especies migratorias, según se informa a continuación.</w:t>
      </w:r>
      <w:r w:rsidR="004F4CCA" w:rsidRPr="00810763">
        <w:rPr>
          <w:sz w:val="22"/>
          <w:szCs w:val="22"/>
          <w:lang w:val="es-ES"/>
        </w:rPr>
        <w:t xml:space="preserve"> </w:t>
      </w:r>
      <w:r w:rsidRPr="00810763">
        <w:rPr>
          <w:sz w:val="22"/>
          <w:szCs w:val="22"/>
          <w:lang w:val="es-ES"/>
        </w:rPr>
        <w:t xml:space="preserve">Además, se ha trabajado para facilitar orientación sobre el área de distribución histórica de las especies incluidas en la CMS en relación con el cambio climático (Decisión 13.128) </w:t>
      </w:r>
      <w:r w:rsidR="00AF6D4E">
        <w:rPr>
          <w:sz w:val="22"/>
          <w:szCs w:val="22"/>
          <w:lang w:val="es-ES"/>
        </w:rPr>
        <w:t>la cual</w:t>
      </w:r>
      <w:r w:rsidRPr="00810763">
        <w:rPr>
          <w:sz w:val="22"/>
          <w:szCs w:val="22"/>
          <w:lang w:val="es-ES"/>
        </w:rPr>
        <w:t xml:space="preserve"> también figura a continuación.</w:t>
      </w:r>
      <w:r w:rsidR="004F4CCA" w:rsidRPr="00810763">
        <w:rPr>
          <w:sz w:val="22"/>
          <w:szCs w:val="22"/>
          <w:lang w:val="es-ES"/>
        </w:rPr>
        <w:t xml:space="preserve"> </w:t>
      </w:r>
      <w:r w:rsidRPr="00810763">
        <w:rPr>
          <w:sz w:val="22"/>
          <w:szCs w:val="22"/>
          <w:lang w:val="es-ES"/>
        </w:rPr>
        <w:t>La información sobre la implementación de las Decisiones 13.126 y 13.127 se facilita</w:t>
      </w:r>
      <w:r w:rsidR="00A81329">
        <w:rPr>
          <w:sz w:val="22"/>
          <w:szCs w:val="22"/>
          <w:lang w:val="es-ES"/>
        </w:rPr>
        <w:t xml:space="preserve"> en el documento </w:t>
      </w:r>
      <w:hyperlink r:id="rId21" w:history="1">
        <w:r w:rsidR="002C7264" w:rsidRPr="002C7264">
          <w:rPr>
            <w:rStyle w:val="Hyperlink"/>
            <w:rFonts w:cs="Arial"/>
            <w:sz w:val="22"/>
            <w:szCs w:val="22"/>
            <w:lang w:val="es-ES"/>
          </w:rPr>
          <w:t>UNEP/CMS/COP14/Doc.23</w:t>
        </w:r>
      </w:hyperlink>
      <w:r w:rsidRPr="002C7264">
        <w:rPr>
          <w:sz w:val="22"/>
          <w:szCs w:val="22"/>
          <w:lang w:val="es-ES"/>
        </w:rPr>
        <w:t>.</w:t>
      </w:r>
      <w:r w:rsidR="004F4CCA" w:rsidRPr="002C7264">
        <w:rPr>
          <w:sz w:val="22"/>
          <w:szCs w:val="22"/>
          <w:lang w:val="es-ES"/>
        </w:rPr>
        <w:t xml:space="preserve"> </w:t>
      </w:r>
    </w:p>
    <w:p w14:paraId="230D52BB" w14:textId="24B01C4E" w:rsidR="00A47C5D" w:rsidRPr="00810763" w:rsidRDefault="00A47C5D" w:rsidP="00FF2C7B">
      <w:pPr>
        <w:widowControl w:val="0"/>
        <w:numPr>
          <w:ilvl w:val="0"/>
          <w:numId w:val="5"/>
        </w:numPr>
        <w:autoSpaceDE w:val="0"/>
        <w:autoSpaceDN w:val="0"/>
        <w:adjustRightInd w:val="0"/>
        <w:spacing w:after="0" w:line="240" w:lineRule="auto"/>
        <w:ind w:left="567" w:hanging="567"/>
        <w:contextualSpacing/>
        <w:jc w:val="both"/>
        <w:rPr>
          <w:rFonts w:cs="Arial"/>
          <w:lang w:val="es-ES"/>
        </w:rPr>
      </w:pPr>
      <w:r w:rsidRPr="00810763">
        <w:rPr>
          <w:rFonts w:cs="Arial"/>
          <w:lang w:val="es-ES"/>
        </w:rPr>
        <w:t xml:space="preserve">El Grupo de Trabajo del Consejo Científico sobre Cambio Climático se reunió en dos ocasiones (26 y 27 de abril de 2023) para examinar el trabajo realizado para implementar la Resolución 12.21 y la Decisión 13.128, así como para plantear posibles cambios en la Resolución y nuevas Decisiones ante la situación actual. </w:t>
      </w:r>
    </w:p>
    <w:bookmarkEnd w:id="0"/>
    <w:p w14:paraId="6402656F" w14:textId="77777777" w:rsidR="002E0DE9" w:rsidRPr="00810763" w:rsidRDefault="002E0DE9" w:rsidP="009A68F9">
      <w:pPr>
        <w:spacing w:after="0" w:line="240" w:lineRule="auto"/>
        <w:rPr>
          <w:lang w:val="es-ES"/>
        </w:rPr>
      </w:pPr>
    </w:p>
    <w:p w14:paraId="4AFA346E" w14:textId="10B097F4" w:rsidR="00661875" w:rsidRPr="00810763" w:rsidRDefault="00C47F9B" w:rsidP="009A68F9">
      <w:pPr>
        <w:spacing w:after="0" w:line="240" w:lineRule="auto"/>
        <w:rPr>
          <w:rFonts w:cs="Arial"/>
          <w:u w:val="single"/>
          <w:lang w:val="es-ES"/>
        </w:rPr>
      </w:pPr>
      <w:r w:rsidRPr="00810763">
        <w:rPr>
          <w:rFonts w:cs="Arial"/>
          <w:u w:val="single"/>
          <w:lang w:val="es-ES"/>
        </w:rPr>
        <w:t>Revisión del efecto del cambio climático en las especies migratorias</w:t>
      </w:r>
    </w:p>
    <w:p w14:paraId="751067B8" w14:textId="77777777" w:rsidR="00CD7A36" w:rsidRPr="00810763" w:rsidRDefault="00CD7A36" w:rsidP="009A68F9">
      <w:pPr>
        <w:spacing w:after="0" w:line="240" w:lineRule="auto"/>
        <w:rPr>
          <w:rFonts w:cs="Arial"/>
          <w:u w:val="single"/>
          <w:lang w:val="es-ES"/>
        </w:rPr>
      </w:pPr>
    </w:p>
    <w:p w14:paraId="3DC5F1D5" w14:textId="02292444" w:rsidR="006A2828" w:rsidRPr="007837B5" w:rsidRDefault="006A2828" w:rsidP="00FF2C7B">
      <w:pPr>
        <w:widowControl w:val="0"/>
        <w:numPr>
          <w:ilvl w:val="0"/>
          <w:numId w:val="5"/>
        </w:numPr>
        <w:autoSpaceDE w:val="0"/>
        <w:autoSpaceDN w:val="0"/>
        <w:adjustRightInd w:val="0"/>
        <w:spacing w:after="0" w:line="240" w:lineRule="auto"/>
        <w:ind w:left="567" w:hanging="567"/>
        <w:jc w:val="both"/>
        <w:rPr>
          <w:rFonts w:cs="Arial"/>
          <w:lang w:val="es-ES"/>
        </w:rPr>
      </w:pPr>
      <w:r w:rsidRPr="00810763">
        <w:rPr>
          <w:rFonts w:eastAsia="Calibri"/>
          <w:lang w:val="es-ES"/>
        </w:rPr>
        <w:t>La vulnerabilidad de las especies migratorias al cambio climático se revisó en 2005</w:t>
      </w:r>
      <w:r w:rsidR="004327EA" w:rsidRPr="00810763">
        <w:rPr>
          <w:rStyle w:val="FootnoteReference"/>
          <w:rFonts w:eastAsia="Calibri"/>
          <w:vertAlign w:val="superscript"/>
          <w:lang w:val="es-ES"/>
        </w:rPr>
        <w:footnoteReference w:id="2"/>
      </w:r>
      <w:r w:rsidRPr="00810763">
        <w:rPr>
          <w:rFonts w:eastAsia="Calibri"/>
          <w:lang w:val="es-ES"/>
        </w:rPr>
        <w:t>, 2006</w:t>
      </w:r>
      <w:r w:rsidR="00195900" w:rsidRPr="00810763">
        <w:rPr>
          <w:rStyle w:val="FootnoteReference"/>
          <w:rFonts w:eastAsia="Calibri"/>
          <w:vertAlign w:val="superscript"/>
          <w:lang w:val="es-ES"/>
        </w:rPr>
        <w:footnoteReference w:id="3"/>
      </w:r>
      <w:r w:rsidRPr="00810763">
        <w:rPr>
          <w:rFonts w:eastAsia="Calibri"/>
          <w:lang w:val="es-ES"/>
        </w:rPr>
        <w:t xml:space="preserve"> y 2010</w:t>
      </w:r>
      <w:r w:rsidR="00195900" w:rsidRPr="00810763">
        <w:rPr>
          <w:rStyle w:val="FootnoteReference"/>
          <w:rFonts w:eastAsia="Calibri"/>
          <w:vertAlign w:val="superscript"/>
          <w:lang w:val="es-ES"/>
        </w:rPr>
        <w:footnoteReference w:id="4"/>
      </w:r>
      <w:r w:rsidRPr="00810763">
        <w:rPr>
          <w:rFonts w:eastAsia="Calibri"/>
          <w:lang w:val="es-ES"/>
        </w:rPr>
        <w:t>.</w:t>
      </w:r>
      <w:r w:rsidR="004F4CCA" w:rsidRPr="00810763">
        <w:rPr>
          <w:rFonts w:eastAsia="Calibri"/>
          <w:lang w:val="es-ES"/>
        </w:rPr>
        <w:t xml:space="preserve"> </w:t>
      </w:r>
      <w:r w:rsidRPr="00810763">
        <w:rPr>
          <w:rFonts w:eastAsia="Calibri"/>
          <w:lang w:val="es-ES"/>
        </w:rPr>
        <w:t>El Reino Unido de Gran Bretaña e Irlanda del Norte han realizado una nueva revisión del cambio climático y las especies migratorias a través de un contrato con el Fondo Británico de Ornitología (British Trust for Ornithology) financiado por el Ministerio de Medio Ambiente, Alimentación y Asuntos Rurales mediante el Comité Conjunto de Conservación de la Naturaleza</w:t>
      </w:r>
      <w:r w:rsidR="00F50AC6">
        <w:rPr>
          <w:rFonts w:eastAsia="Calibri"/>
          <w:lang w:val="es-ES"/>
        </w:rPr>
        <w:t xml:space="preserve"> (JNCC por sus siglas en inglés)</w:t>
      </w:r>
      <w:r w:rsidRPr="00810763">
        <w:rPr>
          <w:rFonts w:eastAsia="Calibri"/>
          <w:lang w:val="es-ES"/>
        </w:rPr>
        <w:t>.</w:t>
      </w:r>
      <w:r w:rsidR="004F4CCA" w:rsidRPr="00810763">
        <w:rPr>
          <w:rFonts w:eastAsia="Calibri"/>
          <w:lang w:val="es-ES"/>
        </w:rPr>
        <w:t xml:space="preserve"> </w:t>
      </w:r>
    </w:p>
    <w:p w14:paraId="0A454B18" w14:textId="77777777" w:rsidR="007837B5" w:rsidRPr="007837B5" w:rsidRDefault="007837B5" w:rsidP="007837B5">
      <w:pPr>
        <w:widowControl w:val="0"/>
        <w:autoSpaceDE w:val="0"/>
        <w:autoSpaceDN w:val="0"/>
        <w:adjustRightInd w:val="0"/>
        <w:spacing w:after="0" w:line="240" w:lineRule="auto"/>
        <w:ind w:left="567"/>
        <w:jc w:val="both"/>
        <w:rPr>
          <w:rFonts w:cs="Arial"/>
          <w:lang w:val="es-ES"/>
        </w:rPr>
      </w:pPr>
    </w:p>
    <w:p w14:paraId="37D7C659" w14:textId="1F5E9B88" w:rsidR="006F5964" w:rsidRDefault="007837B5" w:rsidP="00FF2C7B">
      <w:pPr>
        <w:widowControl w:val="0"/>
        <w:numPr>
          <w:ilvl w:val="0"/>
          <w:numId w:val="5"/>
        </w:numPr>
        <w:autoSpaceDE w:val="0"/>
        <w:autoSpaceDN w:val="0"/>
        <w:adjustRightInd w:val="0"/>
        <w:spacing w:after="0" w:line="240" w:lineRule="auto"/>
        <w:ind w:left="567" w:hanging="567"/>
        <w:jc w:val="both"/>
        <w:rPr>
          <w:rFonts w:cs="Arial"/>
          <w:lang w:val="es-ES"/>
        </w:rPr>
      </w:pPr>
      <w:r w:rsidRPr="007837B5">
        <w:rPr>
          <w:rFonts w:cs="Arial"/>
          <w:lang w:val="es-ES"/>
        </w:rPr>
        <w:t>Los resultados preliminares del contrato se pusieron a disposición de la 6ª reunión del Comité del período de sesiones del Consejo Científico (ScC-SC6, 2023) a través de cinco documentos informativos:</w:t>
      </w:r>
      <w:r w:rsidR="00AE75DF" w:rsidRPr="007837B5">
        <w:rPr>
          <w:rFonts w:cs="Arial"/>
          <w:lang w:val="es-ES"/>
        </w:rPr>
        <w:t>UNEP/CMS/ScC-SC6</w:t>
      </w:r>
      <w:r w:rsidR="006F5964" w:rsidRPr="007837B5">
        <w:rPr>
          <w:rFonts w:cs="Arial"/>
          <w:lang w:val="es-ES"/>
        </w:rPr>
        <w:t>Inf 30.4.1.1: Impactos del cambio climático sobre las especies migratorias</w:t>
      </w:r>
      <w:r>
        <w:rPr>
          <w:rFonts w:cs="Arial"/>
          <w:lang w:val="es-ES"/>
        </w:rPr>
        <w:t>:</w:t>
      </w:r>
    </w:p>
    <w:p w14:paraId="0017ED4D" w14:textId="77777777" w:rsidR="007837B5" w:rsidRPr="007837B5" w:rsidRDefault="007837B5" w:rsidP="004061AC">
      <w:pPr>
        <w:widowControl w:val="0"/>
        <w:autoSpaceDE w:val="0"/>
        <w:autoSpaceDN w:val="0"/>
        <w:adjustRightInd w:val="0"/>
        <w:spacing w:after="0" w:line="240" w:lineRule="auto"/>
        <w:jc w:val="both"/>
        <w:rPr>
          <w:rFonts w:cs="Arial"/>
          <w:lang w:val="es-ES"/>
        </w:rPr>
      </w:pPr>
    </w:p>
    <w:p w14:paraId="2495F023" w14:textId="383EC4AB" w:rsidR="00C33647" w:rsidRPr="00F842AD" w:rsidRDefault="00C33647" w:rsidP="00FF2C7B">
      <w:pPr>
        <w:pStyle w:val="ListParagraph"/>
        <w:numPr>
          <w:ilvl w:val="0"/>
          <w:numId w:val="22"/>
        </w:numPr>
        <w:spacing w:after="80" w:line="240" w:lineRule="auto"/>
        <w:ind w:left="907"/>
        <w:contextualSpacing w:val="0"/>
        <w:jc w:val="both"/>
        <w:rPr>
          <w:rFonts w:cs="Arial"/>
          <w:lang w:val="es-ES"/>
        </w:rPr>
      </w:pPr>
      <w:r w:rsidRPr="00F842AD">
        <w:rPr>
          <w:rFonts w:cs="Arial"/>
          <w:lang w:val="es-ES"/>
        </w:rPr>
        <w:lastRenderedPageBreak/>
        <w:t>UNEP/CMS/COP14/Inf</w:t>
      </w:r>
      <w:r w:rsidR="00161EE0">
        <w:rPr>
          <w:rFonts w:cs="Arial"/>
          <w:lang w:val="es-ES"/>
        </w:rPr>
        <w:t>.</w:t>
      </w:r>
      <w:r w:rsidRPr="00F842AD">
        <w:rPr>
          <w:rFonts w:cs="Arial"/>
          <w:lang w:val="es-ES"/>
        </w:rPr>
        <w:t xml:space="preserve"> 30.4.1: </w:t>
      </w:r>
      <w:r w:rsidR="00F842AD" w:rsidRPr="00F842AD">
        <w:rPr>
          <w:rFonts w:cs="Arial"/>
          <w:lang w:val="es-ES"/>
        </w:rPr>
        <w:t>Cambio climático y especies migratorias: revisión de impactos, acciones de conservación, servicios ecosistémicos e indicadores (posteriormente se ha reescrito como resumen para responsables políticos)</w:t>
      </w:r>
    </w:p>
    <w:p w14:paraId="6BE125E3" w14:textId="5B5EA876" w:rsidR="006F5964" w:rsidRDefault="00AE75DF" w:rsidP="00FF2C7B">
      <w:pPr>
        <w:pStyle w:val="ListParagraph"/>
        <w:widowControl w:val="0"/>
        <w:numPr>
          <w:ilvl w:val="0"/>
          <w:numId w:val="22"/>
        </w:numPr>
        <w:autoSpaceDE w:val="0"/>
        <w:autoSpaceDN w:val="0"/>
        <w:adjustRightInd w:val="0"/>
        <w:spacing w:after="80" w:line="240" w:lineRule="auto"/>
        <w:ind w:left="907"/>
        <w:contextualSpacing w:val="0"/>
        <w:jc w:val="both"/>
        <w:rPr>
          <w:rFonts w:cs="Arial"/>
          <w:lang w:val="es-ES"/>
        </w:rPr>
      </w:pPr>
      <w:r w:rsidRPr="00AE75DF">
        <w:rPr>
          <w:rFonts w:cs="Arial"/>
          <w:lang w:val="es-ES"/>
        </w:rPr>
        <w:t>UNEP/CMS/ScC-SC6</w:t>
      </w:r>
      <w:r w:rsidR="006F5964" w:rsidRPr="00AE75DF">
        <w:rPr>
          <w:rFonts w:cs="Arial"/>
          <w:lang w:val="es-ES"/>
        </w:rPr>
        <w:t xml:space="preserve">Inf </w:t>
      </w:r>
      <w:r w:rsidR="00866AC6">
        <w:rPr>
          <w:rFonts w:cs="Arial"/>
          <w:lang w:val="es-ES"/>
        </w:rPr>
        <w:t>12.4.1a</w:t>
      </w:r>
      <w:r w:rsidR="006F5964" w:rsidRPr="00AE75DF">
        <w:rPr>
          <w:rFonts w:cs="Arial"/>
          <w:lang w:val="es-ES"/>
        </w:rPr>
        <w:t xml:space="preserve">: </w:t>
      </w:r>
      <w:r w:rsidR="00866AC6">
        <w:rPr>
          <w:rFonts w:cs="Arial"/>
          <w:lang w:val="es-ES"/>
        </w:rPr>
        <w:t>L</w:t>
      </w:r>
      <w:r w:rsidR="006F5964" w:rsidRPr="00AE75DF">
        <w:rPr>
          <w:rFonts w:cs="Arial"/>
          <w:lang w:val="es-ES"/>
        </w:rPr>
        <w:t>os impactos del cambio climático</w:t>
      </w:r>
      <w:r w:rsidR="00866AC6">
        <w:rPr>
          <w:rFonts w:cs="Arial"/>
          <w:lang w:val="es-ES"/>
        </w:rPr>
        <w:t xml:space="preserve"> en las especies migratorias.</w:t>
      </w:r>
    </w:p>
    <w:p w14:paraId="40E00DC5" w14:textId="721F58E9" w:rsidR="007F4CB4" w:rsidRPr="00AA4700" w:rsidRDefault="007F4CB4" w:rsidP="00FF2C7B">
      <w:pPr>
        <w:pStyle w:val="ListParagraph"/>
        <w:numPr>
          <w:ilvl w:val="0"/>
          <w:numId w:val="22"/>
        </w:numPr>
        <w:spacing w:after="80" w:line="240" w:lineRule="auto"/>
        <w:ind w:left="907"/>
        <w:contextualSpacing w:val="0"/>
        <w:jc w:val="both"/>
        <w:rPr>
          <w:rFonts w:cs="Arial"/>
          <w:lang w:val="es-ES"/>
        </w:rPr>
      </w:pPr>
      <w:r w:rsidRPr="00AA4700">
        <w:rPr>
          <w:rFonts w:cs="Arial"/>
          <w:lang w:val="es-ES"/>
        </w:rPr>
        <w:t xml:space="preserve">UNEP/CMS/ScC-SC6/Inf 12.4.1b: </w:t>
      </w:r>
      <w:r w:rsidR="00AA4700" w:rsidRPr="00AA4700">
        <w:rPr>
          <w:rFonts w:cs="Arial"/>
          <w:lang w:val="es-ES"/>
        </w:rPr>
        <w:t>Conservación de especies migratorias y uso de indicadores para vigilar los efectos del cambio climático</w:t>
      </w:r>
      <w:r w:rsidR="00AA4700">
        <w:rPr>
          <w:rFonts w:cs="Arial"/>
          <w:lang w:val="es-ES"/>
        </w:rPr>
        <w:t>.</w:t>
      </w:r>
    </w:p>
    <w:p w14:paraId="37776256" w14:textId="57E58B98" w:rsidR="006F5964" w:rsidRPr="00AE75DF" w:rsidRDefault="00AE75DF" w:rsidP="00FF2C7B">
      <w:pPr>
        <w:pStyle w:val="ListParagraph"/>
        <w:widowControl w:val="0"/>
        <w:numPr>
          <w:ilvl w:val="0"/>
          <w:numId w:val="22"/>
        </w:numPr>
        <w:autoSpaceDE w:val="0"/>
        <w:autoSpaceDN w:val="0"/>
        <w:adjustRightInd w:val="0"/>
        <w:spacing w:after="80" w:line="240" w:lineRule="auto"/>
        <w:ind w:left="907"/>
        <w:contextualSpacing w:val="0"/>
        <w:jc w:val="both"/>
        <w:rPr>
          <w:rFonts w:cs="Arial"/>
          <w:lang w:val="es-ES"/>
        </w:rPr>
      </w:pPr>
      <w:r w:rsidRPr="00AE75DF">
        <w:rPr>
          <w:rFonts w:cs="Arial"/>
          <w:lang w:val="es-ES"/>
        </w:rPr>
        <w:t>UNEP/CMS/ScC-SC6</w:t>
      </w:r>
      <w:r w:rsidR="006F5964" w:rsidRPr="00AE75DF">
        <w:rPr>
          <w:rFonts w:cs="Arial"/>
          <w:lang w:val="es-ES"/>
        </w:rPr>
        <w:t xml:space="preserve">Inf </w:t>
      </w:r>
      <w:r w:rsidR="00866AC6">
        <w:rPr>
          <w:rFonts w:cs="Arial"/>
          <w:lang w:val="es-ES"/>
        </w:rPr>
        <w:t>12.4.</w:t>
      </w:r>
      <w:r w:rsidR="003E2F9D">
        <w:rPr>
          <w:rFonts w:cs="Arial"/>
          <w:lang w:val="es-ES"/>
        </w:rPr>
        <w:t>1c</w:t>
      </w:r>
      <w:r w:rsidR="006F5964" w:rsidRPr="00AE75DF">
        <w:rPr>
          <w:rFonts w:cs="Arial"/>
          <w:lang w:val="es-ES"/>
        </w:rPr>
        <w:t>: Las especies migratorias y su papel en los ecosistemas</w:t>
      </w:r>
    </w:p>
    <w:p w14:paraId="1732B1E8" w14:textId="6A4D42D0" w:rsidR="006F5964" w:rsidRDefault="00AE75DF" w:rsidP="00FF2C7B">
      <w:pPr>
        <w:pStyle w:val="ListParagraph"/>
        <w:widowControl w:val="0"/>
        <w:numPr>
          <w:ilvl w:val="0"/>
          <w:numId w:val="22"/>
        </w:numPr>
        <w:autoSpaceDE w:val="0"/>
        <w:autoSpaceDN w:val="0"/>
        <w:adjustRightInd w:val="0"/>
        <w:spacing w:after="0" w:line="240" w:lineRule="auto"/>
        <w:ind w:left="900"/>
        <w:jc w:val="both"/>
        <w:rPr>
          <w:rFonts w:cs="Arial"/>
          <w:lang w:val="es-ES"/>
        </w:rPr>
      </w:pPr>
      <w:r w:rsidRPr="00AE75DF">
        <w:rPr>
          <w:rFonts w:cs="Arial"/>
          <w:lang w:val="es-ES"/>
        </w:rPr>
        <w:t>UNEP/CMS/ScC-SC6</w:t>
      </w:r>
      <w:r w:rsidR="006F5964" w:rsidRPr="00AE75DF">
        <w:rPr>
          <w:rFonts w:cs="Arial"/>
          <w:lang w:val="es-ES"/>
        </w:rPr>
        <w:t xml:space="preserve">Inf </w:t>
      </w:r>
      <w:r w:rsidR="00AA4700">
        <w:rPr>
          <w:rFonts w:cs="Arial"/>
          <w:lang w:val="es-ES"/>
        </w:rPr>
        <w:t>12.4.1</w:t>
      </w:r>
      <w:r w:rsidR="00DE3F04">
        <w:rPr>
          <w:rFonts w:cs="Arial"/>
          <w:lang w:val="es-ES"/>
        </w:rPr>
        <w:t>d</w:t>
      </w:r>
      <w:r w:rsidR="006F5964" w:rsidRPr="00AE75DF">
        <w:rPr>
          <w:rFonts w:cs="Arial"/>
          <w:lang w:val="es-ES"/>
        </w:rPr>
        <w:t>: Estudios de caso</w:t>
      </w:r>
      <w:r w:rsidR="0081052F">
        <w:rPr>
          <w:rFonts w:cs="Arial"/>
          <w:lang w:val="es-ES"/>
        </w:rPr>
        <w:t>.</w:t>
      </w:r>
    </w:p>
    <w:p w14:paraId="4614AC39" w14:textId="77777777" w:rsidR="0081052F" w:rsidRPr="00AE75DF" w:rsidRDefault="0081052F" w:rsidP="0031459D">
      <w:pPr>
        <w:pStyle w:val="ListParagraph"/>
        <w:widowControl w:val="0"/>
        <w:autoSpaceDE w:val="0"/>
        <w:autoSpaceDN w:val="0"/>
        <w:adjustRightInd w:val="0"/>
        <w:spacing w:after="0" w:line="240" w:lineRule="auto"/>
        <w:ind w:left="900"/>
        <w:jc w:val="both"/>
        <w:rPr>
          <w:rFonts w:cs="Arial"/>
          <w:lang w:val="es-ES"/>
        </w:rPr>
      </w:pPr>
    </w:p>
    <w:p w14:paraId="63442761" w14:textId="3AA581A0" w:rsidR="00EE10B9" w:rsidRDefault="0081052F" w:rsidP="0081052F">
      <w:pPr>
        <w:widowControl w:val="0"/>
        <w:autoSpaceDE w:val="0"/>
        <w:autoSpaceDN w:val="0"/>
        <w:adjustRightInd w:val="0"/>
        <w:spacing w:after="0" w:line="240" w:lineRule="auto"/>
        <w:ind w:left="540"/>
        <w:jc w:val="both"/>
        <w:rPr>
          <w:rFonts w:cs="Arial"/>
          <w:lang w:val="es-ES"/>
        </w:rPr>
      </w:pPr>
      <w:r w:rsidRPr="0081052F">
        <w:rPr>
          <w:rFonts w:cs="Arial"/>
          <w:lang w:val="es-ES"/>
        </w:rPr>
        <w:t>Tras la reunión del ScC-SC6, el informe ha sido finalizado y se publicará en los sitios web de la CMS y del JNCC antes de la 14ª reunión de la Conferencia de las Partes. Este documento presenta a la atención de la COP14 los mensajes clave del examen, que se publicarán en un resumen destinado a los responsables políticos en una versión actualizada del documento UNEP/CMS/COP14/Inf 30.4.1.</w:t>
      </w:r>
    </w:p>
    <w:p w14:paraId="6ABF67D6" w14:textId="77777777" w:rsidR="0081052F" w:rsidRPr="00810763" w:rsidRDefault="0081052F" w:rsidP="002E7111">
      <w:pPr>
        <w:widowControl w:val="0"/>
        <w:autoSpaceDE w:val="0"/>
        <w:autoSpaceDN w:val="0"/>
        <w:adjustRightInd w:val="0"/>
        <w:spacing w:after="0" w:line="240" w:lineRule="auto"/>
        <w:jc w:val="both"/>
        <w:rPr>
          <w:rFonts w:cs="Arial"/>
          <w:lang w:val="es-ES"/>
        </w:rPr>
      </w:pPr>
    </w:p>
    <w:p w14:paraId="0A715685" w14:textId="3C536FED" w:rsidR="0031459D" w:rsidRPr="0031459D" w:rsidRDefault="0031459D" w:rsidP="00BB0CF6">
      <w:pPr>
        <w:widowControl w:val="0"/>
        <w:numPr>
          <w:ilvl w:val="0"/>
          <w:numId w:val="5"/>
        </w:numPr>
        <w:autoSpaceDE w:val="0"/>
        <w:autoSpaceDN w:val="0"/>
        <w:adjustRightInd w:val="0"/>
        <w:spacing w:after="80" w:line="240" w:lineRule="auto"/>
        <w:ind w:left="540" w:hanging="547"/>
        <w:jc w:val="both"/>
        <w:rPr>
          <w:rFonts w:cs="Arial"/>
          <w:lang w:val="es-ES"/>
        </w:rPr>
      </w:pPr>
      <w:bookmarkStart w:id="1" w:name="_Hlk134623523"/>
      <w:r w:rsidRPr="0031459D">
        <w:rPr>
          <w:rFonts w:cs="Arial"/>
          <w:lang w:val="es-ES"/>
        </w:rPr>
        <w:t xml:space="preserve">Los mensajes clave de la revisión son: </w:t>
      </w:r>
    </w:p>
    <w:p w14:paraId="77716737" w14:textId="6400E4C3" w:rsidR="00BB0CF6" w:rsidRPr="00BB0CF6" w:rsidRDefault="00BB0CF6" w:rsidP="00BB0CF6">
      <w:pPr>
        <w:pStyle w:val="ListParagraph"/>
        <w:widowControl w:val="0"/>
        <w:numPr>
          <w:ilvl w:val="0"/>
          <w:numId w:val="24"/>
        </w:numPr>
        <w:autoSpaceDE w:val="0"/>
        <w:autoSpaceDN w:val="0"/>
        <w:adjustRightInd w:val="0"/>
        <w:spacing w:after="80" w:line="240" w:lineRule="auto"/>
        <w:ind w:left="1080" w:hanging="547"/>
        <w:contextualSpacing w:val="0"/>
        <w:jc w:val="both"/>
        <w:rPr>
          <w:rFonts w:cs="Arial"/>
          <w:lang w:val="es-ES"/>
        </w:rPr>
      </w:pPr>
      <w:r w:rsidRPr="00BB0CF6">
        <w:rPr>
          <w:rFonts w:cs="Arial"/>
          <w:lang w:val="es-ES"/>
        </w:rPr>
        <w:t xml:space="preserve">Las especies migratorias prestan servicios ecosistémicos esenciales a la sociedad. </w:t>
      </w:r>
    </w:p>
    <w:p w14:paraId="5491ADC1" w14:textId="04EB274E" w:rsidR="00BB0CF6" w:rsidRPr="00BB0CF6" w:rsidRDefault="00BB0CF6" w:rsidP="00BB0CF6">
      <w:pPr>
        <w:pStyle w:val="ListParagraph"/>
        <w:widowControl w:val="0"/>
        <w:numPr>
          <w:ilvl w:val="0"/>
          <w:numId w:val="24"/>
        </w:numPr>
        <w:autoSpaceDE w:val="0"/>
        <w:autoSpaceDN w:val="0"/>
        <w:adjustRightInd w:val="0"/>
        <w:spacing w:after="80" w:line="240" w:lineRule="auto"/>
        <w:ind w:left="1080" w:hanging="547"/>
        <w:contextualSpacing w:val="0"/>
        <w:jc w:val="both"/>
        <w:rPr>
          <w:rFonts w:cs="Arial"/>
          <w:lang w:val="es-ES"/>
        </w:rPr>
      </w:pPr>
      <w:r w:rsidRPr="00BB0CF6">
        <w:rPr>
          <w:rFonts w:cs="Arial"/>
          <w:lang w:val="es-ES"/>
        </w:rPr>
        <w:t>El cambio climático ya está teniendo efectos catastróficos en muchas especies migratorias y en su capacidad para prestar servicios ecosistémicos.</w:t>
      </w:r>
    </w:p>
    <w:p w14:paraId="73C399DB" w14:textId="21ED4155" w:rsidR="00BB0CF6" w:rsidRPr="00BB0CF6" w:rsidRDefault="00BB0CF6" w:rsidP="00BB0CF6">
      <w:pPr>
        <w:pStyle w:val="ListParagraph"/>
        <w:widowControl w:val="0"/>
        <w:numPr>
          <w:ilvl w:val="0"/>
          <w:numId w:val="24"/>
        </w:numPr>
        <w:autoSpaceDE w:val="0"/>
        <w:autoSpaceDN w:val="0"/>
        <w:adjustRightInd w:val="0"/>
        <w:spacing w:after="80" w:line="240" w:lineRule="auto"/>
        <w:ind w:left="1080" w:hanging="547"/>
        <w:contextualSpacing w:val="0"/>
        <w:jc w:val="both"/>
        <w:rPr>
          <w:rFonts w:cs="Arial"/>
          <w:lang w:val="es-ES"/>
        </w:rPr>
      </w:pPr>
      <w:r w:rsidRPr="00BB0CF6">
        <w:rPr>
          <w:rFonts w:cs="Arial"/>
          <w:lang w:val="es-ES"/>
        </w:rPr>
        <w:t>Es necesario intervenir ya para hacer frente a los efectos del cambio climático en las especies migratorias vulnerables.</w:t>
      </w:r>
    </w:p>
    <w:p w14:paraId="31F2511C" w14:textId="093F5F91" w:rsidR="00BB0CF6" w:rsidRPr="00BB0CF6" w:rsidRDefault="00BB0CF6" w:rsidP="00BB0CF6">
      <w:pPr>
        <w:pStyle w:val="ListParagraph"/>
        <w:widowControl w:val="0"/>
        <w:numPr>
          <w:ilvl w:val="0"/>
          <w:numId w:val="24"/>
        </w:numPr>
        <w:autoSpaceDE w:val="0"/>
        <w:autoSpaceDN w:val="0"/>
        <w:adjustRightInd w:val="0"/>
        <w:spacing w:after="80" w:line="240" w:lineRule="auto"/>
        <w:ind w:left="1080" w:hanging="547"/>
        <w:contextualSpacing w:val="0"/>
        <w:jc w:val="both"/>
        <w:rPr>
          <w:rFonts w:cs="Arial"/>
          <w:lang w:val="es-ES"/>
        </w:rPr>
      </w:pPr>
      <w:r w:rsidRPr="00BB0CF6">
        <w:rPr>
          <w:rFonts w:cs="Arial"/>
          <w:lang w:val="es-ES"/>
        </w:rPr>
        <w:t>La cooperación internacional para recuperar las especies migratorias ofrece soluciones al cambio climático basadas en la naturaleza.</w:t>
      </w:r>
    </w:p>
    <w:p w14:paraId="3910E6B0" w14:textId="7DB96EC3" w:rsidR="0031459D" w:rsidRPr="00BB0CF6" w:rsidRDefault="00BB0CF6" w:rsidP="00BB0CF6">
      <w:pPr>
        <w:pStyle w:val="ListParagraph"/>
        <w:widowControl w:val="0"/>
        <w:numPr>
          <w:ilvl w:val="0"/>
          <w:numId w:val="24"/>
        </w:numPr>
        <w:autoSpaceDE w:val="0"/>
        <w:autoSpaceDN w:val="0"/>
        <w:adjustRightInd w:val="0"/>
        <w:spacing w:after="0" w:line="240" w:lineRule="auto"/>
        <w:ind w:left="1080" w:hanging="540"/>
        <w:jc w:val="both"/>
        <w:rPr>
          <w:rFonts w:cs="Arial"/>
          <w:lang w:val="es-ES"/>
        </w:rPr>
      </w:pPr>
      <w:r w:rsidRPr="00BB0CF6">
        <w:rPr>
          <w:rFonts w:cs="Arial"/>
          <w:lang w:val="es-ES"/>
        </w:rPr>
        <w:t>La Convención sobre las Especies Migratorias facilita la acción coordinada de conservación y puede apoyar la aplicación de la CMNUCC y el CDB.</w:t>
      </w:r>
    </w:p>
    <w:p w14:paraId="7CAC36AF" w14:textId="77777777" w:rsidR="00597233" w:rsidRPr="00FD1920" w:rsidRDefault="00597233" w:rsidP="00597233">
      <w:pPr>
        <w:pStyle w:val="ListParagraph"/>
        <w:widowControl w:val="0"/>
        <w:autoSpaceDE w:val="0"/>
        <w:autoSpaceDN w:val="0"/>
        <w:adjustRightInd w:val="0"/>
        <w:spacing w:after="120" w:line="240" w:lineRule="auto"/>
        <w:ind w:left="900"/>
        <w:jc w:val="both"/>
        <w:rPr>
          <w:rFonts w:cs="Arial"/>
          <w:i/>
          <w:iCs/>
          <w:lang w:val="es-ES"/>
        </w:rPr>
      </w:pPr>
    </w:p>
    <w:bookmarkEnd w:id="1"/>
    <w:p w14:paraId="7BF73BC0" w14:textId="2FA7B2E5" w:rsidR="006A2828" w:rsidRPr="00597233" w:rsidRDefault="007D7194" w:rsidP="00FF2C7B">
      <w:pPr>
        <w:pStyle w:val="ListParagraph"/>
        <w:numPr>
          <w:ilvl w:val="0"/>
          <w:numId w:val="5"/>
        </w:numPr>
        <w:spacing w:after="0" w:line="240" w:lineRule="auto"/>
        <w:ind w:left="540" w:hanging="540"/>
        <w:jc w:val="both"/>
        <w:rPr>
          <w:rFonts w:cs="Arial"/>
          <w:lang w:val="es-ES"/>
        </w:rPr>
      </w:pPr>
      <w:r w:rsidRPr="00597233">
        <w:rPr>
          <w:rFonts w:cs="Arial"/>
          <w:lang w:val="es-ES"/>
        </w:rPr>
        <w:t>Asimismo, la revisión incluye una serie de estudios de casos, que se seleccionaron para ilustrar los problemas a los que se enfrentan determinadas especies y hábitats.</w:t>
      </w:r>
      <w:r w:rsidR="004F4CCA" w:rsidRPr="00597233">
        <w:rPr>
          <w:rFonts w:cs="Arial"/>
          <w:lang w:val="es-ES"/>
        </w:rPr>
        <w:t xml:space="preserve"> </w:t>
      </w:r>
      <w:r w:rsidRPr="00597233">
        <w:rPr>
          <w:rFonts w:cs="Arial"/>
          <w:lang w:val="es-ES"/>
        </w:rPr>
        <w:t xml:space="preserve">reunión de la Conferencia de las Partes. </w:t>
      </w:r>
      <w:r w:rsidR="00C346FB" w:rsidRPr="00C346FB">
        <w:rPr>
          <w:rFonts w:cs="Arial"/>
          <w:lang w:val="es-ES"/>
        </w:rPr>
        <w:t xml:space="preserve">Entre ellos figuran hábitats como </w:t>
      </w:r>
      <w:r w:rsidR="001D2C08">
        <w:rPr>
          <w:rFonts w:cs="Arial"/>
          <w:lang w:val="es-ES"/>
        </w:rPr>
        <w:t>la Sabana africana</w:t>
      </w:r>
      <w:r w:rsidR="00C346FB" w:rsidRPr="00C346FB">
        <w:rPr>
          <w:rFonts w:cs="Arial"/>
          <w:lang w:val="es-ES"/>
        </w:rPr>
        <w:t>, la incidencia y el efecto de fenómenos meteorológicos extremos, y especies concretas como el</w:t>
      </w:r>
      <w:r w:rsidR="00DA491E">
        <w:rPr>
          <w:rFonts w:cs="Arial"/>
          <w:lang w:val="es-ES"/>
        </w:rPr>
        <w:t xml:space="preserve"> oso polar</w:t>
      </w:r>
      <w:r w:rsidR="007636E8">
        <w:rPr>
          <w:rFonts w:cs="Arial"/>
          <w:lang w:val="es-ES"/>
        </w:rPr>
        <w:t xml:space="preserve"> </w:t>
      </w:r>
      <w:r w:rsidR="007636E8" w:rsidRPr="007636E8">
        <w:rPr>
          <w:rFonts w:cs="Arial"/>
          <w:lang w:val="es-ES"/>
        </w:rPr>
        <w:t>(</w:t>
      </w:r>
      <w:r w:rsidR="007636E8" w:rsidRPr="007636E8">
        <w:rPr>
          <w:rFonts w:cs="Arial"/>
          <w:i/>
          <w:iCs/>
          <w:lang w:val="es-ES"/>
        </w:rPr>
        <w:t>Ursus maritimus</w:t>
      </w:r>
      <w:r w:rsidR="007636E8" w:rsidRPr="007636E8">
        <w:rPr>
          <w:rFonts w:cs="Arial"/>
          <w:lang w:val="es-ES"/>
        </w:rPr>
        <w:t>),</w:t>
      </w:r>
      <w:r w:rsidR="007636E8">
        <w:rPr>
          <w:rFonts w:cs="Arial"/>
          <w:lang w:val="es-ES"/>
        </w:rPr>
        <w:t xml:space="preserve"> </w:t>
      </w:r>
      <w:r w:rsidR="00C346FB" w:rsidRPr="00C346FB">
        <w:rPr>
          <w:rFonts w:cs="Arial"/>
          <w:lang w:val="es-ES"/>
        </w:rPr>
        <w:t>la tortuga boba (</w:t>
      </w:r>
      <w:r w:rsidR="00C346FB" w:rsidRPr="00C346FB">
        <w:rPr>
          <w:rFonts w:cs="Arial"/>
          <w:i/>
          <w:iCs/>
          <w:lang w:val="es-ES"/>
        </w:rPr>
        <w:t>Caretta caretta</w:t>
      </w:r>
      <w:r w:rsidR="00C346FB" w:rsidRPr="00C346FB">
        <w:rPr>
          <w:rFonts w:cs="Arial"/>
          <w:lang w:val="es-ES"/>
        </w:rPr>
        <w:t xml:space="preserve">), </w:t>
      </w:r>
      <w:r w:rsidR="00C9529A">
        <w:rPr>
          <w:rFonts w:cs="Arial"/>
          <w:lang w:val="es-ES"/>
        </w:rPr>
        <w:t>el playero rojizo (</w:t>
      </w:r>
      <w:r w:rsidR="00C9529A" w:rsidRPr="008C5E45">
        <w:rPr>
          <w:rFonts w:cs="Arial"/>
          <w:i/>
          <w:iCs/>
          <w:lang w:val="es-ES"/>
        </w:rPr>
        <w:t>calidris canutus</w:t>
      </w:r>
      <w:r w:rsidR="00C9529A">
        <w:rPr>
          <w:rFonts w:cs="Arial"/>
          <w:lang w:val="es-ES"/>
        </w:rPr>
        <w:t>).</w:t>
      </w:r>
      <w:r w:rsidR="00C9529A" w:rsidRPr="00C346FB">
        <w:rPr>
          <w:rFonts w:cs="Arial"/>
          <w:lang w:val="es-ES"/>
        </w:rPr>
        <w:t xml:space="preserve"> </w:t>
      </w:r>
      <w:r w:rsidR="00C346FB" w:rsidRPr="00C346FB">
        <w:rPr>
          <w:rFonts w:cs="Arial"/>
          <w:lang w:val="es-ES"/>
        </w:rPr>
        <w:t xml:space="preserve">Varios estudios de casos se centran también en las especies migratorias y su papel en los ecosistemas, como por ejemplo: el guano de las aves marinas favorece la resistencia costera a las mareas tormentosas, las ballenas ayudan a la transferencia de nutrientes oceánicos y a la captura de carbono, y </w:t>
      </w:r>
      <w:r w:rsidR="00BE351A" w:rsidRPr="00BE351A">
        <w:rPr>
          <w:rFonts w:cs="Arial"/>
          <w:lang w:val="es-ES"/>
        </w:rPr>
        <w:t>el antílope saiga mejora la resistencia al fuego de los pastizales</w:t>
      </w:r>
      <w:r w:rsidR="00C346FB" w:rsidRPr="00C346FB">
        <w:rPr>
          <w:rFonts w:cs="Arial"/>
          <w:lang w:val="es-ES"/>
        </w:rPr>
        <w:t>.</w:t>
      </w:r>
    </w:p>
    <w:p w14:paraId="621C87D5" w14:textId="77777777" w:rsidR="00144485" w:rsidRPr="00810763" w:rsidRDefault="00144485" w:rsidP="00C346FB">
      <w:pPr>
        <w:spacing w:after="0" w:line="240" w:lineRule="auto"/>
        <w:jc w:val="both"/>
        <w:rPr>
          <w:rFonts w:cs="Arial"/>
          <w:lang w:val="es-ES"/>
        </w:rPr>
      </w:pPr>
    </w:p>
    <w:p w14:paraId="030B8B7F" w14:textId="2A3D33CB" w:rsidR="00654F4C" w:rsidRPr="00810763" w:rsidRDefault="00654F4C" w:rsidP="002E7111">
      <w:pPr>
        <w:spacing w:after="0" w:line="240" w:lineRule="auto"/>
        <w:jc w:val="both"/>
        <w:rPr>
          <w:rFonts w:cs="Arial"/>
          <w:u w:val="single"/>
          <w:lang w:val="es-ES"/>
        </w:rPr>
      </w:pPr>
      <w:r w:rsidRPr="00810763">
        <w:rPr>
          <w:rFonts w:cs="Arial"/>
          <w:u w:val="single"/>
          <w:lang w:val="es-ES"/>
        </w:rPr>
        <w:t>Implementación de la Decisión 13.128</w:t>
      </w:r>
    </w:p>
    <w:p w14:paraId="5353E432" w14:textId="25CBA7BF" w:rsidR="00654F4C" w:rsidRPr="00810763" w:rsidRDefault="00654F4C" w:rsidP="002E7111">
      <w:pPr>
        <w:spacing w:after="0" w:line="240" w:lineRule="auto"/>
        <w:jc w:val="both"/>
        <w:rPr>
          <w:rFonts w:cs="Arial"/>
          <w:u w:val="single"/>
          <w:lang w:val="es-ES"/>
        </w:rPr>
      </w:pPr>
    </w:p>
    <w:p w14:paraId="3C097366" w14:textId="77777777" w:rsidR="004F2C24" w:rsidRPr="00810763" w:rsidRDefault="004F2C24" w:rsidP="002E7111">
      <w:pPr>
        <w:shd w:val="clear" w:color="auto" w:fill="FFFFFF"/>
        <w:spacing w:after="0" w:line="240" w:lineRule="auto"/>
        <w:jc w:val="both"/>
        <w:outlineLvl w:val="2"/>
        <w:rPr>
          <w:rFonts w:eastAsia="Times New Roman" w:cs="Arial"/>
          <w:color w:val="333333"/>
          <w:lang w:val="es-ES" w:eastAsia="en-GB"/>
        </w:rPr>
      </w:pPr>
      <w:r w:rsidRPr="00810763">
        <w:rPr>
          <w:rFonts w:eastAsia="Times New Roman" w:cs="Arial"/>
          <w:b/>
          <w:bCs/>
          <w:color w:val="333333"/>
          <w:lang w:val="es-ES" w:eastAsia="es-ES"/>
        </w:rPr>
        <w:t>Decisión 13.128</w:t>
      </w:r>
      <w:r w:rsidRPr="00810763">
        <w:rPr>
          <w:rFonts w:eastAsia="Times New Roman" w:cs="Arial"/>
          <w:color w:val="333333"/>
          <w:lang w:val="es-ES" w:eastAsia="es-ES"/>
        </w:rPr>
        <w:t xml:space="preserve"> dirigida al:</w:t>
      </w:r>
      <w:r w:rsidRPr="00810763">
        <w:rPr>
          <w:rFonts w:eastAsia="Times New Roman" w:cs="Arial"/>
          <w:b/>
          <w:bCs/>
          <w:color w:val="333333"/>
          <w:lang w:val="es-ES" w:eastAsia="es-ES"/>
        </w:rPr>
        <w:t> </w:t>
      </w:r>
      <w:r w:rsidRPr="00810763">
        <w:rPr>
          <w:rFonts w:eastAsia="Times New Roman" w:cs="Arial"/>
          <w:color w:val="333333"/>
          <w:lang w:val="es-ES" w:eastAsia="es-ES"/>
        </w:rPr>
        <w:t>Consejo Científico</w:t>
      </w:r>
    </w:p>
    <w:p w14:paraId="519CD1B1" w14:textId="77777777" w:rsidR="004F2C24" w:rsidRPr="00810763" w:rsidRDefault="004F2C24" w:rsidP="002E7111">
      <w:pPr>
        <w:shd w:val="clear" w:color="auto" w:fill="FFFFFF"/>
        <w:spacing w:after="0" w:line="240" w:lineRule="auto"/>
        <w:ind w:left="567"/>
        <w:jc w:val="both"/>
        <w:rPr>
          <w:rFonts w:eastAsia="Times New Roman" w:cs="Arial"/>
          <w:color w:val="333333"/>
          <w:lang w:val="es-ES" w:eastAsia="en-GB"/>
        </w:rPr>
      </w:pPr>
    </w:p>
    <w:p w14:paraId="569D3B71" w14:textId="77777777" w:rsidR="00204F0C" w:rsidRPr="00204F0C" w:rsidRDefault="00204F0C" w:rsidP="00A954F3">
      <w:pPr>
        <w:spacing w:after="0" w:line="240" w:lineRule="auto"/>
        <w:ind w:left="720"/>
        <w:jc w:val="both"/>
        <w:rPr>
          <w:rFonts w:eastAsia="Times New Roman" w:cs="Arial"/>
          <w:i/>
          <w:iCs/>
          <w:color w:val="333333"/>
          <w:lang w:val="es-ES" w:eastAsia="es-ES"/>
        </w:rPr>
      </w:pPr>
      <w:r w:rsidRPr="00204F0C">
        <w:rPr>
          <w:rFonts w:eastAsia="Times New Roman" w:cs="Arial"/>
          <w:i/>
          <w:iCs/>
          <w:color w:val="333333"/>
          <w:lang w:val="es-ES" w:eastAsia="es-ES"/>
        </w:rPr>
        <w:t>Se solicita al Consejo Científico, sujeto a la disponibilidad de recursos, que asesore sobre la forma en que la interpretación del párrafo 9 de UNEP/CMS/Resolución 12.21 Cambio Climático y las Especies Migratorias podría convertirse en una buena práctica pragmática.</w:t>
      </w:r>
    </w:p>
    <w:p w14:paraId="1AB9A7FE" w14:textId="77777777" w:rsidR="004F2C24" w:rsidRDefault="004F2C24" w:rsidP="00A954F3">
      <w:pPr>
        <w:widowControl w:val="0"/>
        <w:autoSpaceDE w:val="0"/>
        <w:autoSpaceDN w:val="0"/>
        <w:adjustRightInd w:val="0"/>
        <w:spacing w:after="0" w:line="240" w:lineRule="auto"/>
        <w:ind w:left="567"/>
        <w:jc w:val="both"/>
        <w:rPr>
          <w:rFonts w:cs="Arial"/>
          <w:lang w:val="es-ES"/>
        </w:rPr>
      </w:pPr>
    </w:p>
    <w:p w14:paraId="4A3E4355" w14:textId="77777777" w:rsidR="00C346FB" w:rsidRDefault="00C346FB" w:rsidP="00A954F3">
      <w:pPr>
        <w:widowControl w:val="0"/>
        <w:autoSpaceDE w:val="0"/>
        <w:autoSpaceDN w:val="0"/>
        <w:adjustRightInd w:val="0"/>
        <w:spacing w:after="0" w:line="240" w:lineRule="auto"/>
        <w:ind w:left="567"/>
        <w:jc w:val="both"/>
        <w:rPr>
          <w:rFonts w:cs="Arial"/>
          <w:lang w:val="es-ES"/>
        </w:rPr>
      </w:pPr>
    </w:p>
    <w:p w14:paraId="7E84A3D9" w14:textId="77777777" w:rsidR="00C346FB" w:rsidRPr="00204F0C" w:rsidRDefault="00C346FB" w:rsidP="00A954F3">
      <w:pPr>
        <w:widowControl w:val="0"/>
        <w:autoSpaceDE w:val="0"/>
        <w:autoSpaceDN w:val="0"/>
        <w:adjustRightInd w:val="0"/>
        <w:spacing w:after="0" w:line="240" w:lineRule="auto"/>
        <w:ind w:left="567"/>
        <w:jc w:val="both"/>
        <w:rPr>
          <w:rFonts w:cs="Arial"/>
          <w:lang w:val="es-ES"/>
        </w:rPr>
      </w:pPr>
    </w:p>
    <w:p w14:paraId="4A4996DE" w14:textId="2A5A56D7" w:rsidR="00E25D23" w:rsidRPr="00810763" w:rsidRDefault="00E25D23" w:rsidP="00FF2C7B">
      <w:pPr>
        <w:widowControl w:val="0"/>
        <w:numPr>
          <w:ilvl w:val="0"/>
          <w:numId w:val="5"/>
        </w:numPr>
        <w:autoSpaceDE w:val="0"/>
        <w:autoSpaceDN w:val="0"/>
        <w:adjustRightInd w:val="0"/>
        <w:spacing w:after="0" w:line="240" w:lineRule="auto"/>
        <w:ind w:left="540" w:hanging="540"/>
        <w:contextualSpacing/>
        <w:jc w:val="both"/>
        <w:rPr>
          <w:rFonts w:cs="Arial"/>
          <w:lang w:val="es-ES"/>
        </w:rPr>
      </w:pPr>
      <w:r w:rsidRPr="00810763">
        <w:rPr>
          <w:rFonts w:cs="Arial"/>
          <w:lang w:val="es-ES"/>
        </w:rPr>
        <w:lastRenderedPageBreak/>
        <w:t>El párrafo 9 de la Resolución 12.21</w:t>
      </w:r>
      <w:r w:rsidR="00323697" w:rsidRPr="00810763">
        <w:rPr>
          <w:rStyle w:val="FootnoteReference"/>
          <w:rFonts w:cs="Arial"/>
          <w:vertAlign w:val="superscript"/>
          <w:lang w:val="es-ES"/>
        </w:rPr>
        <w:footnoteReference w:id="5"/>
      </w:r>
      <w:r w:rsidRPr="00810763">
        <w:rPr>
          <w:rFonts w:cs="Arial"/>
          <w:lang w:val="es-ES"/>
        </w:rPr>
        <w:t xml:space="preserve"> establece:</w:t>
      </w:r>
    </w:p>
    <w:p w14:paraId="042D9227" w14:textId="77777777" w:rsidR="00E25D23" w:rsidRPr="00810763" w:rsidRDefault="00E25D23" w:rsidP="009A68F9">
      <w:pPr>
        <w:widowControl w:val="0"/>
        <w:autoSpaceDE w:val="0"/>
        <w:autoSpaceDN w:val="0"/>
        <w:adjustRightInd w:val="0"/>
        <w:spacing w:after="0" w:line="240" w:lineRule="auto"/>
        <w:ind w:left="567"/>
        <w:contextualSpacing/>
        <w:jc w:val="both"/>
        <w:rPr>
          <w:rFonts w:cs="Arial"/>
          <w:lang w:val="es-ES"/>
        </w:rPr>
      </w:pPr>
    </w:p>
    <w:p w14:paraId="634C8AED" w14:textId="11EA5849" w:rsidR="00E25D23" w:rsidRPr="00462FE8" w:rsidRDefault="00F93B57" w:rsidP="00F93B57">
      <w:pPr>
        <w:autoSpaceDE w:val="0"/>
        <w:autoSpaceDN w:val="0"/>
        <w:adjustRightInd w:val="0"/>
        <w:spacing w:after="0" w:line="240" w:lineRule="auto"/>
        <w:ind w:left="709"/>
        <w:jc w:val="both"/>
        <w:rPr>
          <w:rFonts w:cs="Arial"/>
          <w:i/>
          <w:iCs/>
          <w:highlight w:val="yellow"/>
          <w:lang w:val="es-ES"/>
        </w:rPr>
      </w:pPr>
      <w:r w:rsidRPr="00F93B57">
        <w:rPr>
          <w:rFonts w:cs="Arial"/>
          <w:i/>
          <w:iCs/>
          <w:lang w:val="es-ES"/>
        </w:rPr>
        <w:t>Conviene en que el Artículo I (1) (c) (4) de la Convención, sobre la definición de "estadode conservación favorable" podría interpretarse de la siguiente manera a la luz del cambioclimático, e invita a los órganos rectores de los instrumentos pertinentes de la CMS a</w:t>
      </w:r>
      <w:r w:rsidRPr="00462FE8">
        <w:rPr>
          <w:rFonts w:cs="Arial"/>
          <w:i/>
          <w:iCs/>
          <w:lang w:val="es-ES"/>
        </w:rPr>
        <w:t>aprobar también esta interpretación:</w:t>
      </w:r>
      <w:r w:rsidR="00E25D23" w:rsidRPr="00462FE8">
        <w:rPr>
          <w:rFonts w:cs="Arial"/>
          <w:i/>
          <w:iCs/>
          <w:highlight w:val="yellow"/>
          <w:lang w:val="es-ES"/>
        </w:rPr>
        <w:t xml:space="preserve"> </w:t>
      </w:r>
    </w:p>
    <w:p w14:paraId="0A7A9F1C" w14:textId="77777777" w:rsidR="00E25D23" w:rsidRPr="00462FE8" w:rsidRDefault="00E25D23" w:rsidP="009A68F9">
      <w:pPr>
        <w:autoSpaceDE w:val="0"/>
        <w:autoSpaceDN w:val="0"/>
        <w:adjustRightInd w:val="0"/>
        <w:spacing w:after="0" w:line="240" w:lineRule="auto"/>
        <w:ind w:left="709"/>
        <w:rPr>
          <w:rFonts w:cs="Arial"/>
          <w:highlight w:val="yellow"/>
          <w:lang w:val="es-ES"/>
        </w:rPr>
      </w:pPr>
    </w:p>
    <w:p w14:paraId="10B6A7A1" w14:textId="46D7D97F" w:rsidR="00E25D23" w:rsidRDefault="00462FE8" w:rsidP="001B4CD6">
      <w:pPr>
        <w:widowControl w:val="0"/>
        <w:autoSpaceDE w:val="0"/>
        <w:autoSpaceDN w:val="0"/>
        <w:adjustRightInd w:val="0"/>
        <w:spacing w:after="0" w:line="240" w:lineRule="auto"/>
        <w:ind w:left="720"/>
        <w:jc w:val="both"/>
        <w:rPr>
          <w:rFonts w:cs="Arial"/>
          <w:lang w:val="es-ES"/>
        </w:rPr>
      </w:pPr>
      <w:r w:rsidRPr="00462FE8">
        <w:rPr>
          <w:rFonts w:cs="Arial"/>
          <w:lang w:val="es-ES"/>
        </w:rPr>
        <w:t>Según el Artículo I (1) (c) (4) de la Convención, una de las condiciones que deben</w:t>
      </w:r>
      <w:r>
        <w:rPr>
          <w:rFonts w:cs="Arial"/>
          <w:lang w:val="es-ES"/>
        </w:rPr>
        <w:t xml:space="preserve"> </w:t>
      </w:r>
      <w:r w:rsidRPr="00462FE8">
        <w:rPr>
          <w:rFonts w:cs="Arial"/>
          <w:lang w:val="es-ES"/>
        </w:rPr>
        <w:t>cumplirse para que el estado de conservación de una especie se considere</w:t>
      </w:r>
      <w:r>
        <w:rPr>
          <w:rFonts w:cs="Arial"/>
          <w:lang w:val="es-ES"/>
        </w:rPr>
        <w:t xml:space="preserve"> </w:t>
      </w:r>
      <w:r w:rsidRPr="00462FE8">
        <w:rPr>
          <w:rFonts w:cs="Arial"/>
          <w:lang w:val="es-ES"/>
        </w:rPr>
        <w:t xml:space="preserve">"favorable" es que: </w:t>
      </w:r>
      <w:r w:rsidRPr="000B1BFB">
        <w:rPr>
          <w:rFonts w:cs="Arial"/>
          <w:i/>
          <w:iCs/>
          <w:lang w:val="es-ES"/>
        </w:rPr>
        <w:t>"la distribución y los efectivos de la población de esta especie migratoria se acerquen por su extensión y su número a los niveles históricos en la medida en que existan ecosistemas potencialmente adecuados para dicha especie, y ello sea compatible con su prudente cuidado y aprovechamiento"</w:t>
      </w:r>
      <w:r w:rsidRPr="00462FE8">
        <w:rPr>
          <w:rFonts w:cs="Arial"/>
          <w:lang w:val="es-ES"/>
        </w:rPr>
        <w:t xml:space="preserve">. </w:t>
      </w:r>
      <w:r w:rsidR="00483DF6">
        <w:rPr>
          <w:rFonts w:cs="Arial"/>
          <w:lang w:val="es-ES"/>
        </w:rPr>
        <w:t>Mientras</w:t>
      </w:r>
      <w:r w:rsidRPr="00462FE8">
        <w:rPr>
          <w:rFonts w:cs="Arial"/>
          <w:lang w:val="es-ES"/>
        </w:rPr>
        <w:t xml:space="preserve"> exist</w:t>
      </w:r>
      <w:r w:rsidR="00483DF6">
        <w:rPr>
          <w:rFonts w:cs="Arial"/>
          <w:lang w:val="es-ES"/>
        </w:rPr>
        <w:t>a</w:t>
      </w:r>
      <w:r w:rsidRPr="00462FE8">
        <w:rPr>
          <w:rFonts w:cs="Arial"/>
          <w:lang w:val="es-ES"/>
        </w:rPr>
        <w:t xml:space="preserve"> una necesidad constante de adoptar medidas de conservación dentro del</w:t>
      </w:r>
      <w:r>
        <w:rPr>
          <w:rFonts w:cs="Arial"/>
          <w:lang w:val="es-ES"/>
        </w:rPr>
        <w:t xml:space="preserve"> </w:t>
      </w:r>
      <w:r w:rsidRPr="00462FE8">
        <w:rPr>
          <w:rFonts w:cs="Arial"/>
          <w:lang w:val="es-ES"/>
        </w:rPr>
        <w:t>área de distribución histórica de las especies migratorias, será necesario cada vez</w:t>
      </w:r>
      <w:r>
        <w:rPr>
          <w:rFonts w:cs="Arial"/>
          <w:lang w:val="es-ES"/>
        </w:rPr>
        <w:t xml:space="preserve"> </w:t>
      </w:r>
      <w:r w:rsidRPr="00462FE8">
        <w:rPr>
          <w:rFonts w:cs="Arial"/>
          <w:lang w:val="es-ES"/>
        </w:rPr>
        <w:t>más adoptar también tales medidas fuera del área de distribución histórica de las</w:t>
      </w:r>
      <w:r>
        <w:rPr>
          <w:rFonts w:cs="Arial"/>
          <w:lang w:val="es-ES"/>
        </w:rPr>
        <w:t xml:space="preserve"> </w:t>
      </w:r>
      <w:r w:rsidRPr="00462FE8">
        <w:rPr>
          <w:rFonts w:cs="Arial"/>
          <w:lang w:val="es-ES"/>
        </w:rPr>
        <w:t>especies, con el fin de garantizar un estado de conservación favorable, sobre todo</w:t>
      </w:r>
      <w:r>
        <w:rPr>
          <w:rFonts w:cs="Arial"/>
          <w:lang w:val="es-ES"/>
        </w:rPr>
        <w:t xml:space="preserve"> </w:t>
      </w:r>
      <w:r w:rsidRPr="00462FE8">
        <w:rPr>
          <w:rFonts w:cs="Arial"/>
          <w:lang w:val="es-ES"/>
        </w:rPr>
        <w:t>ante los cambios de áreas de distribución inducidos por el clima. Tales medidas fuera</w:t>
      </w:r>
      <w:r>
        <w:rPr>
          <w:rFonts w:cs="Arial"/>
          <w:lang w:val="es-ES"/>
        </w:rPr>
        <w:t xml:space="preserve"> </w:t>
      </w:r>
      <w:r w:rsidRPr="00462FE8">
        <w:rPr>
          <w:rFonts w:cs="Arial"/>
          <w:lang w:val="es-ES"/>
        </w:rPr>
        <w:t>del área de distribución histórica de las especies son compatibles con los objetivos</w:t>
      </w:r>
      <w:r>
        <w:rPr>
          <w:rFonts w:cs="Arial"/>
          <w:lang w:val="es-ES"/>
        </w:rPr>
        <w:t xml:space="preserve"> </w:t>
      </w:r>
      <w:r w:rsidRPr="00462FE8">
        <w:rPr>
          <w:rFonts w:cs="Arial"/>
          <w:lang w:val="es-ES"/>
        </w:rPr>
        <w:t>y las obligaciones de las Partes en la Convención y pueden ser incluso necesarias</w:t>
      </w:r>
      <w:r>
        <w:rPr>
          <w:rFonts w:cs="Arial"/>
          <w:lang w:val="es-ES"/>
        </w:rPr>
        <w:t xml:space="preserve"> </w:t>
      </w:r>
      <w:r w:rsidRPr="00462FE8">
        <w:rPr>
          <w:rFonts w:cs="Arial"/>
          <w:lang w:val="es-ES"/>
        </w:rPr>
        <w:t>para poder cumplirlos;</w:t>
      </w:r>
    </w:p>
    <w:p w14:paraId="576D3A45" w14:textId="77777777" w:rsidR="001B4CD6" w:rsidRPr="00810763" w:rsidRDefault="001B4CD6" w:rsidP="00462FE8">
      <w:pPr>
        <w:widowControl w:val="0"/>
        <w:autoSpaceDE w:val="0"/>
        <w:autoSpaceDN w:val="0"/>
        <w:adjustRightInd w:val="0"/>
        <w:spacing w:after="0" w:line="240" w:lineRule="auto"/>
        <w:jc w:val="both"/>
        <w:rPr>
          <w:rFonts w:cs="Arial"/>
          <w:lang w:val="es-ES"/>
        </w:rPr>
      </w:pPr>
    </w:p>
    <w:p w14:paraId="0A0A845B" w14:textId="397C33E4" w:rsidR="0009083E" w:rsidRPr="00810763" w:rsidRDefault="0009083E" w:rsidP="00FF2C7B">
      <w:pPr>
        <w:widowControl w:val="0"/>
        <w:numPr>
          <w:ilvl w:val="0"/>
          <w:numId w:val="5"/>
        </w:numPr>
        <w:autoSpaceDE w:val="0"/>
        <w:autoSpaceDN w:val="0"/>
        <w:adjustRightInd w:val="0"/>
        <w:spacing w:after="0" w:line="240" w:lineRule="auto"/>
        <w:ind w:left="540" w:hanging="540"/>
        <w:jc w:val="both"/>
        <w:rPr>
          <w:rFonts w:cs="Arial"/>
          <w:lang w:val="es-ES"/>
        </w:rPr>
      </w:pPr>
      <w:r w:rsidRPr="00810763">
        <w:rPr>
          <w:rFonts w:cs="Arial"/>
          <w:lang w:val="es-ES"/>
        </w:rPr>
        <w:t>En una escala temporal suficientemente larga, ninguna ruta migratoria es fija;</w:t>
      </w:r>
      <w:r w:rsidR="004F4CCA" w:rsidRPr="00810763">
        <w:rPr>
          <w:rFonts w:cs="Arial"/>
          <w:lang w:val="es-ES"/>
        </w:rPr>
        <w:t xml:space="preserve"> </w:t>
      </w:r>
      <w:r w:rsidRPr="00810763">
        <w:rPr>
          <w:rFonts w:cs="Arial"/>
          <w:lang w:val="es-ES"/>
        </w:rPr>
        <w:t xml:space="preserve">en su lugar, los animales </w:t>
      </w:r>
      <w:r w:rsidR="006E4027">
        <w:rPr>
          <w:rFonts w:cs="Arial"/>
          <w:lang w:val="es-ES"/>
        </w:rPr>
        <w:t xml:space="preserve">pueden </w:t>
      </w:r>
      <w:r w:rsidRPr="00810763">
        <w:rPr>
          <w:rFonts w:cs="Arial"/>
          <w:lang w:val="es-ES"/>
        </w:rPr>
        <w:t>cambia</w:t>
      </w:r>
      <w:r w:rsidR="006E4027">
        <w:rPr>
          <w:rFonts w:cs="Arial"/>
          <w:lang w:val="es-ES"/>
        </w:rPr>
        <w:t>r</w:t>
      </w:r>
      <w:r w:rsidRPr="00810763">
        <w:rPr>
          <w:rFonts w:cs="Arial"/>
          <w:lang w:val="es-ES"/>
        </w:rPr>
        <w:t xml:space="preserve"> dónde y cuándo migran en respuesta a factores ambientales, incluidos los cambios en el clima.</w:t>
      </w:r>
      <w:r w:rsidR="004F4CCA" w:rsidRPr="00810763">
        <w:rPr>
          <w:rFonts w:cs="Arial"/>
          <w:lang w:val="es-ES"/>
        </w:rPr>
        <w:t xml:space="preserve"> </w:t>
      </w:r>
      <w:r w:rsidRPr="00810763">
        <w:rPr>
          <w:rFonts w:cs="Arial"/>
          <w:lang w:val="es-ES"/>
        </w:rPr>
        <w:t xml:space="preserve">Como consecuencia de las emisiones de gases de efecto invernadero, el cambio climático actual supone una amenaza especialmente grave </w:t>
      </w:r>
      <w:r w:rsidR="00DC449A">
        <w:rPr>
          <w:rFonts w:cs="Arial"/>
          <w:lang w:val="es-ES"/>
        </w:rPr>
        <w:t xml:space="preserve">y </w:t>
      </w:r>
      <w:r w:rsidR="00C95BFC">
        <w:rPr>
          <w:rFonts w:cs="Arial"/>
          <w:lang w:val="es-ES"/>
        </w:rPr>
        <w:t xml:space="preserve">en rápida evolución </w:t>
      </w:r>
      <w:r w:rsidRPr="00810763">
        <w:rPr>
          <w:rFonts w:cs="Arial"/>
          <w:lang w:val="es-ES"/>
        </w:rPr>
        <w:t>para muchas especies migratorias.</w:t>
      </w:r>
      <w:r w:rsidR="004F4CCA" w:rsidRPr="00810763">
        <w:rPr>
          <w:rFonts w:cs="Arial"/>
          <w:lang w:val="es-ES"/>
        </w:rPr>
        <w:t xml:space="preserve"> </w:t>
      </w:r>
      <w:r w:rsidRPr="00810763">
        <w:rPr>
          <w:rFonts w:cs="Arial"/>
          <w:lang w:val="es-ES"/>
        </w:rPr>
        <w:t>En primer lugar, el ritmo del cambio supera el que se observa en el registro geológico, lo que dificulta la adaptación de las especies y los ecosistemas</w:t>
      </w:r>
      <w:r w:rsidR="00B96A5B">
        <w:rPr>
          <w:rFonts w:cs="Arial"/>
          <w:lang w:val="es-ES"/>
        </w:rPr>
        <w:t xml:space="preserve"> en un corto plazo</w:t>
      </w:r>
      <w:r w:rsidRPr="00810763">
        <w:rPr>
          <w:rFonts w:cs="Arial"/>
          <w:lang w:val="es-ES"/>
        </w:rPr>
        <w:t>.</w:t>
      </w:r>
      <w:r w:rsidR="004F4CCA" w:rsidRPr="00810763">
        <w:rPr>
          <w:rFonts w:cs="Arial"/>
          <w:lang w:val="es-ES"/>
        </w:rPr>
        <w:t xml:space="preserve"> </w:t>
      </w:r>
      <w:r w:rsidRPr="00810763">
        <w:rPr>
          <w:rFonts w:cs="Arial"/>
          <w:lang w:val="es-ES"/>
        </w:rPr>
        <w:t>En segundo lugar, la capacidad de las especies migratorias para trasladar sus áreas de distribución ya está limitada por una gran variedad de presiones derivadas de la actividad humana</w:t>
      </w:r>
      <w:r w:rsidR="009F675E">
        <w:rPr>
          <w:rFonts w:cs="Arial"/>
          <w:lang w:val="es-ES"/>
        </w:rPr>
        <w:t xml:space="preserve"> tales como la pérdida de hábitat y su uso no sostenible</w:t>
      </w:r>
      <w:r w:rsidRPr="00810763">
        <w:rPr>
          <w:rFonts w:cs="Arial"/>
          <w:lang w:val="es-ES"/>
        </w:rPr>
        <w:t>.</w:t>
      </w:r>
    </w:p>
    <w:p w14:paraId="745E41B6" w14:textId="77777777" w:rsidR="0009083E" w:rsidRPr="00810763" w:rsidRDefault="0009083E" w:rsidP="009A68F9">
      <w:pPr>
        <w:widowControl w:val="0"/>
        <w:autoSpaceDE w:val="0"/>
        <w:autoSpaceDN w:val="0"/>
        <w:adjustRightInd w:val="0"/>
        <w:spacing w:after="0" w:line="240" w:lineRule="auto"/>
        <w:jc w:val="both"/>
        <w:rPr>
          <w:rFonts w:cs="Arial"/>
          <w:lang w:val="es-ES"/>
        </w:rPr>
      </w:pPr>
    </w:p>
    <w:p w14:paraId="2EC3F994" w14:textId="10D8D395" w:rsidR="00654F4C" w:rsidRPr="00810763" w:rsidRDefault="00654F4C" w:rsidP="00FF2C7B">
      <w:pPr>
        <w:pStyle w:val="ListParagraph"/>
        <w:widowControl w:val="0"/>
        <w:numPr>
          <w:ilvl w:val="0"/>
          <w:numId w:val="5"/>
        </w:numPr>
        <w:autoSpaceDE w:val="0"/>
        <w:autoSpaceDN w:val="0"/>
        <w:adjustRightInd w:val="0"/>
        <w:spacing w:after="80" w:line="240" w:lineRule="auto"/>
        <w:ind w:left="547" w:hanging="547"/>
        <w:contextualSpacing w:val="0"/>
        <w:jc w:val="both"/>
        <w:rPr>
          <w:rFonts w:cs="Arial"/>
          <w:lang w:val="es-ES"/>
        </w:rPr>
      </w:pPr>
      <w:r w:rsidRPr="00810763">
        <w:rPr>
          <w:rFonts w:cs="Arial"/>
          <w:lang w:val="es-ES"/>
        </w:rPr>
        <w:t xml:space="preserve">El Consejo Científico, en la </w:t>
      </w:r>
      <w:r w:rsidR="009F675E">
        <w:rPr>
          <w:rFonts w:cs="Arial"/>
          <w:lang w:val="es-ES"/>
        </w:rPr>
        <w:t>5</w:t>
      </w:r>
      <w:r w:rsidR="009F675E" w:rsidRPr="009F675E">
        <w:rPr>
          <w:rFonts w:cs="Arial"/>
          <w:vertAlign w:val="superscript"/>
          <w:lang w:val="es-ES"/>
        </w:rPr>
        <w:t>th</w:t>
      </w:r>
      <w:r w:rsidRPr="00810763">
        <w:rPr>
          <w:rFonts w:cs="Arial"/>
          <w:lang w:val="es-ES"/>
        </w:rPr>
        <w:t xml:space="preserve"> reunión del Comité de Sesiones, estudió un documento sobre la Decisión 13.128 que había sido elaborado por el Comité Conjunto para la Conservación de la Naturaleza del Reino Unido de Gran Bretaña e Irlanda del Norte: </w:t>
      </w:r>
    </w:p>
    <w:p w14:paraId="3F7305D0" w14:textId="63B816B0" w:rsidR="00CD7A36" w:rsidRPr="00810763" w:rsidRDefault="003C73ED" w:rsidP="00FF2C7B">
      <w:pPr>
        <w:pStyle w:val="ListParagraph"/>
        <w:numPr>
          <w:ilvl w:val="0"/>
          <w:numId w:val="13"/>
        </w:numPr>
        <w:spacing w:after="0" w:line="240" w:lineRule="auto"/>
        <w:ind w:left="900"/>
        <w:jc w:val="both"/>
        <w:rPr>
          <w:lang w:val="es-ES"/>
        </w:rPr>
      </w:pPr>
      <w:r w:rsidRPr="00810763">
        <w:rPr>
          <w:lang w:val="es-ES"/>
        </w:rPr>
        <w:t xml:space="preserve">UNEP/CMS/ScC-SC5/Doc.6.4.5: </w:t>
      </w:r>
      <w:hyperlink r:id="rId22" w:history="1">
        <w:r w:rsidR="00CD7A36" w:rsidRPr="00810763">
          <w:rPr>
            <w:rStyle w:val="Hyperlink"/>
            <w:lang w:val="es-ES"/>
          </w:rPr>
          <w:t>https://www.cms.int/en/document/discussion-paper-scientific-council-decision-13128-climate-change-and-migratory-species</w:t>
        </w:r>
      </w:hyperlink>
      <w:r w:rsidR="00CD7A36" w:rsidRPr="00810763">
        <w:rPr>
          <w:lang w:val="es-ES"/>
        </w:rPr>
        <w:t xml:space="preserve"> </w:t>
      </w:r>
    </w:p>
    <w:p w14:paraId="1EC83CCF" w14:textId="77777777" w:rsidR="00654F4C" w:rsidRPr="00810763" w:rsidRDefault="00654F4C" w:rsidP="00323697">
      <w:pPr>
        <w:widowControl w:val="0"/>
        <w:autoSpaceDE w:val="0"/>
        <w:autoSpaceDN w:val="0"/>
        <w:adjustRightInd w:val="0"/>
        <w:spacing w:after="0" w:line="240" w:lineRule="auto"/>
        <w:ind w:left="540" w:hanging="540"/>
        <w:jc w:val="both"/>
        <w:rPr>
          <w:lang w:val="es-ES"/>
        </w:rPr>
      </w:pPr>
    </w:p>
    <w:p w14:paraId="27218E7A" w14:textId="0B64BFA8" w:rsidR="008366EC" w:rsidRPr="00810763" w:rsidRDefault="003524A4" w:rsidP="00FF2C7B">
      <w:pPr>
        <w:widowControl w:val="0"/>
        <w:numPr>
          <w:ilvl w:val="0"/>
          <w:numId w:val="5"/>
        </w:numPr>
        <w:autoSpaceDE w:val="0"/>
        <w:autoSpaceDN w:val="0"/>
        <w:adjustRightInd w:val="0"/>
        <w:spacing w:after="0" w:line="240" w:lineRule="auto"/>
        <w:ind w:left="540" w:hanging="540"/>
        <w:jc w:val="both"/>
        <w:rPr>
          <w:rFonts w:cs="Arial"/>
          <w:lang w:val="es-ES"/>
        </w:rPr>
      </w:pPr>
      <w:r w:rsidRPr="00810763">
        <w:rPr>
          <w:rFonts w:cs="Arial"/>
          <w:lang w:val="es-ES"/>
        </w:rPr>
        <w:t>El documento examinaba tres estudios de casos para especies terrestres y de agua dulce:</w:t>
      </w:r>
      <w:r w:rsidR="004F4CCA" w:rsidRPr="00810763">
        <w:rPr>
          <w:rFonts w:cs="Arial"/>
          <w:lang w:val="es-ES"/>
        </w:rPr>
        <w:t xml:space="preserve"> </w:t>
      </w:r>
      <w:r w:rsidRPr="00810763">
        <w:rPr>
          <w:rFonts w:cs="Arial"/>
          <w:lang w:val="es-ES"/>
        </w:rPr>
        <w:t>desertificación, cambios en la vegetación del Ártico y ascenso del nivel del mar; además de otros tres estudios de casos en relación con las especies marinas: el calentamiento de los océanos, la pérdida de hielo marino en el Ártico y la acidificación de los océanos.</w:t>
      </w:r>
      <w:r w:rsidR="004F4CCA" w:rsidRPr="00810763">
        <w:rPr>
          <w:rFonts w:cs="Arial"/>
          <w:lang w:val="es-ES"/>
        </w:rPr>
        <w:t xml:space="preserve"> </w:t>
      </w:r>
      <w:r w:rsidRPr="00810763">
        <w:rPr>
          <w:rFonts w:cs="Arial"/>
          <w:lang w:val="es-ES"/>
        </w:rPr>
        <w:t>Todos los casos fueron seleccionados para mostrar la diversidad de amenazas que se ciernen sobre los ecosistemas y las especies migratorias que dependen de ellos.</w:t>
      </w:r>
      <w:r w:rsidR="004F4CCA" w:rsidRPr="00810763">
        <w:rPr>
          <w:rFonts w:cs="Arial"/>
          <w:lang w:val="es-ES"/>
        </w:rPr>
        <w:t xml:space="preserve"> </w:t>
      </w:r>
      <w:r w:rsidRPr="00810763">
        <w:rPr>
          <w:rFonts w:cs="Arial"/>
          <w:lang w:val="es-ES"/>
        </w:rPr>
        <w:t>Tras estos estudios de casos, el documento tuvo en cuenta escenarios y acciones potenciales que las Partes podrían emprender, apoyadas por un marco de decisión que proporciona una guía para la acción.</w:t>
      </w:r>
      <w:r w:rsidR="004F4CCA" w:rsidRPr="00810763">
        <w:rPr>
          <w:rFonts w:cs="Arial"/>
          <w:lang w:val="es-ES"/>
        </w:rPr>
        <w:t xml:space="preserve"> </w:t>
      </w:r>
    </w:p>
    <w:p w14:paraId="5599DA8A" w14:textId="62992308" w:rsidR="008A663B" w:rsidRDefault="008A663B">
      <w:pPr>
        <w:rPr>
          <w:rFonts w:cs="Arial"/>
          <w:lang w:val="es-ES"/>
        </w:rPr>
      </w:pPr>
      <w:r>
        <w:rPr>
          <w:rFonts w:cs="Arial"/>
          <w:lang w:val="es-ES"/>
        </w:rPr>
        <w:br w:type="page"/>
      </w:r>
    </w:p>
    <w:p w14:paraId="039765D9" w14:textId="48B58297" w:rsidR="008366EC" w:rsidRPr="00810763" w:rsidRDefault="008366EC" w:rsidP="00FF2C7B">
      <w:pPr>
        <w:widowControl w:val="0"/>
        <w:numPr>
          <w:ilvl w:val="0"/>
          <w:numId w:val="5"/>
        </w:numPr>
        <w:autoSpaceDE w:val="0"/>
        <w:autoSpaceDN w:val="0"/>
        <w:adjustRightInd w:val="0"/>
        <w:spacing w:after="80" w:line="240" w:lineRule="auto"/>
        <w:ind w:left="540" w:hanging="540"/>
        <w:jc w:val="both"/>
        <w:rPr>
          <w:rFonts w:cs="Arial"/>
          <w:lang w:val="es-ES"/>
        </w:rPr>
      </w:pPr>
      <w:r w:rsidRPr="00810763">
        <w:rPr>
          <w:rFonts w:cs="Arial"/>
          <w:lang w:val="es-ES"/>
        </w:rPr>
        <w:lastRenderedPageBreak/>
        <w:t xml:space="preserve">Se estudiaron cuatro escenarios: </w:t>
      </w:r>
    </w:p>
    <w:p w14:paraId="622AF5BE" w14:textId="732E890D" w:rsidR="008366EC" w:rsidRPr="00810763" w:rsidRDefault="008366EC" w:rsidP="00FF2C7B">
      <w:pPr>
        <w:pStyle w:val="ListParagraph"/>
        <w:numPr>
          <w:ilvl w:val="2"/>
          <w:numId w:val="14"/>
        </w:numPr>
        <w:spacing w:after="80" w:line="240" w:lineRule="auto"/>
        <w:ind w:left="1418" w:hanging="284"/>
        <w:contextualSpacing w:val="0"/>
        <w:jc w:val="both"/>
        <w:rPr>
          <w:rFonts w:cs="Arial"/>
          <w:lang w:val="es-ES"/>
        </w:rPr>
      </w:pPr>
      <w:r w:rsidRPr="00810763">
        <w:rPr>
          <w:rFonts w:cs="Arial"/>
          <w:lang w:val="es-ES"/>
        </w:rPr>
        <w:t>Especie no presente en toda su área de distribución;</w:t>
      </w:r>
    </w:p>
    <w:p w14:paraId="252277E8" w14:textId="5B4CA0EC" w:rsidR="008366EC" w:rsidRPr="00810763" w:rsidRDefault="008366EC" w:rsidP="00FF2C7B">
      <w:pPr>
        <w:pStyle w:val="ListParagraph"/>
        <w:numPr>
          <w:ilvl w:val="2"/>
          <w:numId w:val="14"/>
        </w:numPr>
        <w:spacing w:after="80" w:line="240" w:lineRule="auto"/>
        <w:ind w:left="1418" w:hanging="284"/>
        <w:contextualSpacing w:val="0"/>
        <w:jc w:val="both"/>
        <w:rPr>
          <w:rFonts w:cs="Arial"/>
          <w:lang w:val="es-ES"/>
        </w:rPr>
      </w:pPr>
      <w:r w:rsidRPr="00810763">
        <w:rPr>
          <w:rFonts w:cs="Arial"/>
          <w:lang w:val="es-ES"/>
        </w:rPr>
        <w:t>Área de distribución de la especie limitada por barrera(s) natural(es);</w:t>
      </w:r>
    </w:p>
    <w:p w14:paraId="365EB8C1" w14:textId="25C65879" w:rsidR="008366EC" w:rsidRPr="00810763" w:rsidRDefault="008366EC" w:rsidP="00FF2C7B">
      <w:pPr>
        <w:pStyle w:val="ListParagraph"/>
        <w:numPr>
          <w:ilvl w:val="2"/>
          <w:numId w:val="14"/>
        </w:numPr>
        <w:spacing w:after="80" w:line="240" w:lineRule="auto"/>
        <w:ind w:left="1426" w:hanging="288"/>
        <w:contextualSpacing w:val="0"/>
        <w:jc w:val="both"/>
        <w:rPr>
          <w:rFonts w:cs="Arial"/>
          <w:lang w:val="es-ES"/>
        </w:rPr>
      </w:pPr>
      <w:r w:rsidRPr="00810763">
        <w:rPr>
          <w:rFonts w:cs="Arial"/>
          <w:lang w:val="es-ES"/>
        </w:rPr>
        <w:t>Área de distribución de la especie limitada por barrera(s) antropogénica(s);</w:t>
      </w:r>
    </w:p>
    <w:p w14:paraId="6AE283CD" w14:textId="453CF286" w:rsidR="008366EC" w:rsidRPr="00810763" w:rsidRDefault="008366EC" w:rsidP="00FF2C7B">
      <w:pPr>
        <w:pStyle w:val="ListParagraph"/>
        <w:numPr>
          <w:ilvl w:val="2"/>
          <w:numId w:val="14"/>
        </w:numPr>
        <w:spacing w:after="0" w:line="240" w:lineRule="auto"/>
        <w:ind w:left="1418" w:hanging="284"/>
        <w:jc w:val="both"/>
        <w:rPr>
          <w:rFonts w:cs="Arial"/>
          <w:lang w:val="es-ES"/>
        </w:rPr>
      </w:pPr>
      <w:r w:rsidRPr="00810763">
        <w:rPr>
          <w:rFonts w:cs="Arial"/>
          <w:lang w:val="es-ES"/>
        </w:rPr>
        <w:t>Área de distribución de la especie probablemente limitada por barreras antropogénicas en el futuro.</w:t>
      </w:r>
    </w:p>
    <w:p w14:paraId="0EE73873" w14:textId="77777777" w:rsidR="008366EC" w:rsidRPr="00810763" w:rsidRDefault="008366EC" w:rsidP="009A68F9">
      <w:pPr>
        <w:widowControl w:val="0"/>
        <w:autoSpaceDE w:val="0"/>
        <w:autoSpaceDN w:val="0"/>
        <w:adjustRightInd w:val="0"/>
        <w:spacing w:after="0" w:line="240" w:lineRule="auto"/>
        <w:jc w:val="both"/>
        <w:rPr>
          <w:rFonts w:cs="Arial"/>
          <w:lang w:val="es-ES"/>
        </w:rPr>
      </w:pPr>
    </w:p>
    <w:p w14:paraId="576D59AF" w14:textId="1471E962" w:rsidR="008366EC" w:rsidRPr="00810763" w:rsidRDefault="008366EC" w:rsidP="00FF2C7B">
      <w:pPr>
        <w:pStyle w:val="ListParagraph"/>
        <w:widowControl w:val="0"/>
        <w:numPr>
          <w:ilvl w:val="0"/>
          <w:numId w:val="5"/>
        </w:numPr>
        <w:spacing w:after="80" w:line="240" w:lineRule="auto"/>
        <w:ind w:left="540" w:hanging="540"/>
        <w:contextualSpacing w:val="0"/>
        <w:jc w:val="both"/>
        <w:rPr>
          <w:rFonts w:cs="Arial"/>
          <w:lang w:val="es-ES"/>
        </w:rPr>
      </w:pPr>
      <w:r w:rsidRPr="00810763">
        <w:rPr>
          <w:rFonts w:cs="Arial"/>
          <w:lang w:val="es-ES"/>
        </w:rPr>
        <w:t>El marco de decisión pretende servir de base para guiar el compromiso entre los Estados del área de distribución y dar prioridad a las acciones en favor de las especies migratorias en riesgo por el cambio climático.</w:t>
      </w:r>
      <w:r w:rsidR="004F4CCA" w:rsidRPr="00810763">
        <w:rPr>
          <w:rFonts w:cs="Arial"/>
          <w:lang w:val="es-ES"/>
        </w:rPr>
        <w:t xml:space="preserve"> </w:t>
      </w:r>
      <w:r w:rsidRPr="00810763">
        <w:rPr>
          <w:rFonts w:cs="Arial"/>
          <w:lang w:val="es-ES"/>
        </w:rPr>
        <w:t>Si se combina este marco con un análisis minucioso de los conocimientos científicos de cada especie, las estrategias se pueden centrar en acciones que aprovechen mejor los recursos para proteger las especies y sus rutas migratorias.</w:t>
      </w:r>
      <w:r w:rsidR="004F4CCA" w:rsidRPr="00810763">
        <w:rPr>
          <w:rFonts w:cs="Arial"/>
          <w:lang w:val="es-ES"/>
        </w:rPr>
        <w:t xml:space="preserve"> </w:t>
      </w:r>
      <w:r w:rsidRPr="00810763">
        <w:rPr>
          <w:rFonts w:cs="Arial"/>
          <w:lang w:val="es-ES"/>
        </w:rPr>
        <w:t xml:space="preserve">Se examinan cuatro posibles estrategias: </w:t>
      </w:r>
    </w:p>
    <w:p w14:paraId="19167A79" w14:textId="4E30CCFB" w:rsidR="008366EC" w:rsidRPr="00810763" w:rsidRDefault="008366EC" w:rsidP="00FF2C7B">
      <w:pPr>
        <w:pStyle w:val="ListParagraph"/>
        <w:numPr>
          <w:ilvl w:val="0"/>
          <w:numId w:val="15"/>
        </w:numPr>
        <w:spacing w:after="80" w:line="240" w:lineRule="auto"/>
        <w:contextualSpacing w:val="0"/>
        <w:jc w:val="both"/>
        <w:rPr>
          <w:rFonts w:cs="Arial"/>
          <w:lang w:val="es-ES"/>
        </w:rPr>
      </w:pPr>
      <w:r w:rsidRPr="00810763">
        <w:rPr>
          <w:rFonts w:cs="Arial"/>
          <w:lang w:val="es-ES"/>
        </w:rPr>
        <w:t>Conservación;</w:t>
      </w:r>
    </w:p>
    <w:p w14:paraId="0E653D04" w14:textId="41348BE8" w:rsidR="008366EC" w:rsidRPr="00810763" w:rsidRDefault="008366EC" w:rsidP="00FF2C7B">
      <w:pPr>
        <w:pStyle w:val="ListParagraph"/>
        <w:numPr>
          <w:ilvl w:val="0"/>
          <w:numId w:val="15"/>
        </w:numPr>
        <w:spacing w:after="80" w:line="240" w:lineRule="auto"/>
        <w:contextualSpacing w:val="0"/>
        <w:jc w:val="both"/>
        <w:rPr>
          <w:rFonts w:cs="Arial"/>
          <w:lang w:val="es-ES"/>
        </w:rPr>
      </w:pPr>
      <w:r w:rsidRPr="00810763">
        <w:rPr>
          <w:rFonts w:cs="Arial"/>
          <w:lang w:val="es-ES"/>
        </w:rPr>
        <w:t>Restauración;</w:t>
      </w:r>
    </w:p>
    <w:p w14:paraId="5CE279C0" w14:textId="17E80B24" w:rsidR="008366EC" w:rsidRPr="00810763" w:rsidRDefault="008366EC" w:rsidP="00FF2C7B">
      <w:pPr>
        <w:pStyle w:val="ListParagraph"/>
        <w:numPr>
          <w:ilvl w:val="0"/>
          <w:numId w:val="15"/>
        </w:numPr>
        <w:spacing w:after="80" w:line="240" w:lineRule="auto"/>
        <w:contextualSpacing w:val="0"/>
        <w:jc w:val="both"/>
        <w:rPr>
          <w:rFonts w:cs="Arial"/>
          <w:lang w:val="es-ES"/>
        </w:rPr>
      </w:pPr>
      <w:r w:rsidRPr="00810763">
        <w:rPr>
          <w:rFonts w:cs="Arial"/>
          <w:lang w:val="es-ES"/>
        </w:rPr>
        <w:t>Adaptación;</w:t>
      </w:r>
    </w:p>
    <w:p w14:paraId="77659689" w14:textId="3C001EF9" w:rsidR="008366EC" w:rsidRPr="00810763" w:rsidRDefault="008366EC" w:rsidP="00FF2C7B">
      <w:pPr>
        <w:pStyle w:val="ListParagraph"/>
        <w:numPr>
          <w:ilvl w:val="0"/>
          <w:numId w:val="15"/>
        </w:numPr>
        <w:spacing w:after="0" w:line="240" w:lineRule="auto"/>
        <w:jc w:val="both"/>
        <w:rPr>
          <w:rFonts w:cs="Arial"/>
          <w:lang w:val="es-ES"/>
        </w:rPr>
      </w:pPr>
      <w:r w:rsidRPr="00810763">
        <w:rPr>
          <w:rFonts w:cs="Arial"/>
          <w:lang w:val="es-ES"/>
        </w:rPr>
        <w:t>Desplazamiento.</w:t>
      </w:r>
    </w:p>
    <w:p w14:paraId="59135A46" w14:textId="77777777" w:rsidR="008366EC" w:rsidRPr="00810763" w:rsidRDefault="008366EC" w:rsidP="009A68F9">
      <w:pPr>
        <w:widowControl w:val="0"/>
        <w:autoSpaceDE w:val="0"/>
        <w:autoSpaceDN w:val="0"/>
        <w:adjustRightInd w:val="0"/>
        <w:spacing w:after="0" w:line="240" w:lineRule="auto"/>
        <w:rPr>
          <w:rFonts w:cs="Arial"/>
          <w:lang w:val="es-ES"/>
        </w:rPr>
      </w:pPr>
    </w:p>
    <w:p w14:paraId="586B5F07" w14:textId="03ED04A3" w:rsidR="00E25D23" w:rsidRPr="00810763" w:rsidRDefault="00E25D23" w:rsidP="00FF2C7B">
      <w:pPr>
        <w:widowControl w:val="0"/>
        <w:numPr>
          <w:ilvl w:val="0"/>
          <w:numId w:val="5"/>
        </w:numPr>
        <w:autoSpaceDE w:val="0"/>
        <w:autoSpaceDN w:val="0"/>
        <w:adjustRightInd w:val="0"/>
        <w:spacing w:after="0" w:line="240" w:lineRule="auto"/>
        <w:ind w:left="567" w:hanging="567"/>
        <w:jc w:val="both"/>
        <w:rPr>
          <w:rFonts w:cs="Arial"/>
          <w:lang w:val="es-ES"/>
        </w:rPr>
      </w:pPr>
      <w:r w:rsidRPr="00810763">
        <w:rPr>
          <w:rFonts w:cs="Arial"/>
          <w:lang w:val="es-ES"/>
        </w:rPr>
        <w:t>Se propone que el marco de decisión se adjunte a la Resolución 12.21 como orientación para las Partes en la interpretación del párrafo 9 de la Resolución 12.21.</w:t>
      </w:r>
      <w:r w:rsidR="004F4CCA" w:rsidRPr="00810763">
        <w:rPr>
          <w:rFonts w:cs="Arial"/>
          <w:lang w:val="es-ES"/>
        </w:rPr>
        <w:t xml:space="preserve"> </w:t>
      </w:r>
    </w:p>
    <w:p w14:paraId="49C48001" w14:textId="77777777" w:rsidR="00661875" w:rsidRPr="00810763" w:rsidRDefault="00661875" w:rsidP="009A68F9">
      <w:pPr>
        <w:spacing w:after="0" w:line="240" w:lineRule="auto"/>
        <w:rPr>
          <w:rFonts w:cs="Arial"/>
          <w:u w:val="single"/>
          <w:lang w:val="es-ES"/>
        </w:rPr>
      </w:pPr>
    </w:p>
    <w:p w14:paraId="126F8932" w14:textId="77777777" w:rsidR="00661875" w:rsidRPr="00810763" w:rsidRDefault="00661875" w:rsidP="009A68F9">
      <w:pPr>
        <w:spacing w:after="0" w:line="240" w:lineRule="auto"/>
        <w:rPr>
          <w:rFonts w:cs="Arial"/>
          <w:u w:val="single"/>
          <w:lang w:val="es-ES"/>
        </w:rPr>
      </w:pPr>
      <w:r w:rsidRPr="00810763">
        <w:rPr>
          <w:rFonts w:cs="Arial"/>
          <w:u w:val="single"/>
          <w:lang w:val="es-ES"/>
        </w:rPr>
        <w:t>Debate y análisis</w:t>
      </w:r>
    </w:p>
    <w:p w14:paraId="5BEF0D0B" w14:textId="77777777" w:rsidR="00661875" w:rsidRPr="00810763" w:rsidRDefault="00661875" w:rsidP="009A68F9">
      <w:pPr>
        <w:spacing w:after="0" w:line="240" w:lineRule="auto"/>
        <w:rPr>
          <w:rFonts w:cs="Arial"/>
          <w:lang w:val="es-ES"/>
        </w:rPr>
      </w:pPr>
    </w:p>
    <w:p w14:paraId="364BAFC1" w14:textId="2825641C" w:rsidR="00974AD0" w:rsidRPr="00810763" w:rsidRDefault="00974AD0" w:rsidP="00FF2C7B">
      <w:pPr>
        <w:pStyle w:val="NormalWeb"/>
        <w:numPr>
          <w:ilvl w:val="0"/>
          <w:numId w:val="5"/>
        </w:numPr>
        <w:shd w:val="clear" w:color="auto" w:fill="FFFFFF"/>
        <w:spacing w:before="0" w:beforeAutospacing="0" w:after="0" w:afterAutospacing="0"/>
        <w:ind w:left="567" w:hanging="567"/>
        <w:jc w:val="both"/>
        <w:rPr>
          <w:rFonts w:ascii="Arial" w:hAnsi="Arial" w:cs="Arial"/>
          <w:color w:val="333333"/>
          <w:sz w:val="22"/>
          <w:szCs w:val="22"/>
          <w:lang w:val="es-ES"/>
        </w:rPr>
      </w:pPr>
      <w:r w:rsidRPr="00810763">
        <w:rPr>
          <w:rFonts w:ascii="Arial" w:hAnsi="Arial" w:cs="Arial"/>
          <w:color w:val="333333"/>
          <w:sz w:val="22"/>
          <w:szCs w:val="22"/>
          <w:lang w:val="es-ES"/>
        </w:rPr>
        <w:t xml:space="preserve">Las especies migratorias </w:t>
      </w:r>
      <w:r w:rsidRPr="00810763">
        <w:rPr>
          <w:rFonts w:ascii="Arial" w:hAnsi="Arial" w:cs="Arial"/>
          <w:i/>
          <w:iCs/>
          <w:color w:val="333333"/>
          <w:sz w:val="22"/>
          <w:szCs w:val="22"/>
          <w:u w:val="single"/>
          <w:lang w:val="es-ES"/>
        </w:rPr>
        <w:t>ya</w:t>
      </w:r>
      <w:r w:rsidRPr="00810763">
        <w:rPr>
          <w:rFonts w:ascii="Arial" w:hAnsi="Arial" w:cs="Arial"/>
          <w:color w:val="333333"/>
          <w:sz w:val="22"/>
          <w:szCs w:val="22"/>
          <w:lang w:val="es-ES"/>
        </w:rPr>
        <w:t xml:space="preserve"> sufren los efectos del cambio climático y</w:t>
      </w:r>
      <w:r w:rsidR="004F4CCA" w:rsidRPr="00810763">
        <w:rPr>
          <w:rFonts w:ascii="Arial" w:hAnsi="Arial" w:cs="Arial"/>
          <w:color w:val="333333"/>
          <w:sz w:val="22"/>
          <w:szCs w:val="22"/>
          <w:lang w:val="es-ES"/>
        </w:rPr>
        <w:t xml:space="preserve"> </w:t>
      </w:r>
      <w:r w:rsidRPr="00810763">
        <w:rPr>
          <w:rFonts w:ascii="Arial" w:hAnsi="Arial" w:cs="Arial"/>
          <w:color w:val="333333"/>
          <w:sz w:val="22"/>
          <w:szCs w:val="22"/>
          <w:lang w:val="es-ES"/>
        </w:rPr>
        <w:t>estos efectos pueden ser catastróficos. Por ejemplo, los incendios forestales</w:t>
      </w:r>
      <w:r w:rsidRPr="00810763">
        <w:rPr>
          <w:rStyle w:val="FootnoteReference"/>
          <w:rFonts w:ascii="Arial" w:hAnsi="Arial"/>
          <w:color w:val="333333"/>
          <w:sz w:val="22"/>
          <w:szCs w:val="22"/>
          <w:vertAlign w:val="superscript"/>
          <w:lang w:val="es-ES"/>
        </w:rPr>
        <w:footnoteReference w:id="6"/>
      </w:r>
      <w:r w:rsidR="001D2B25" w:rsidRPr="00810763">
        <w:rPr>
          <w:rFonts w:ascii="Arial" w:hAnsi="Arial" w:cs="Arial"/>
          <w:color w:val="333333"/>
          <w:sz w:val="22"/>
          <w:szCs w:val="22"/>
          <w:lang w:val="es-ES"/>
        </w:rPr>
        <w:t xml:space="preserve"> y los fenómenos meteorológicos extremos como el granizo</w:t>
      </w:r>
      <w:r w:rsidR="001B4E75" w:rsidRPr="00810763">
        <w:rPr>
          <w:rStyle w:val="FootnoteReference"/>
          <w:rFonts w:ascii="Arial" w:hAnsi="Arial"/>
          <w:color w:val="333333"/>
          <w:sz w:val="22"/>
          <w:szCs w:val="22"/>
          <w:vertAlign w:val="superscript"/>
          <w:lang w:val="es-ES"/>
        </w:rPr>
        <w:footnoteReference w:id="7"/>
      </w:r>
      <w:r w:rsidR="001B4E75" w:rsidRPr="00810763">
        <w:rPr>
          <w:rFonts w:ascii="Arial" w:hAnsi="Arial" w:cs="Arial"/>
          <w:color w:val="333333"/>
          <w:sz w:val="22"/>
          <w:szCs w:val="22"/>
          <w:vertAlign w:val="superscript"/>
          <w:lang w:val="es-ES"/>
        </w:rPr>
        <w:t>,</w:t>
      </w:r>
      <w:r w:rsidR="00E120AC" w:rsidRPr="00810763">
        <w:rPr>
          <w:rFonts w:ascii="Arial" w:hAnsi="Arial" w:cs="Arial"/>
          <w:color w:val="333333"/>
          <w:sz w:val="22"/>
          <w:szCs w:val="22"/>
          <w:lang w:val="es-ES"/>
        </w:rPr>
        <w:t>, las olas de calor</w:t>
      </w:r>
      <w:r w:rsidR="001B4E75" w:rsidRPr="00810763">
        <w:rPr>
          <w:rStyle w:val="FootnoteReference"/>
          <w:rFonts w:ascii="Arial" w:hAnsi="Arial"/>
          <w:color w:val="333333"/>
          <w:sz w:val="22"/>
          <w:szCs w:val="22"/>
          <w:vertAlign w:val="superscript"/>
          <w:lang w:val="es-ES"/>
        </w:rPr>
        <w:footnoteReference w:id="8"/>
      </w:r>
      <w:r w:rsidR="001B4E75" w:rsidRPr="00810763">
        <w:rPr>
          <w:rFonts w:ascii="Arial" w:hAnsi="Arial" w:cs="Arial"/>
          <w:color w:val="333333"/>
          <w:sz w:val="22"/>
          <w:szCs w:val="22"/>
          <w:vertAlign w:val="superscript"/>
          <w:lang w:val="es-ES"/>
        </w:rPr>
        <w:t>,</w:t>
      </w:r>
      <w:r w:rsidR="00E120AC" w:rsidRPr="00810763">
        <w:rPr>
          <w:rFonts w:ascii="Arial" w:hAnsi="Arial" w:cs="Arial"/>
          <w:color w:val="333333"/>
          <w:sz w:val="22"/>
          <w:szCs w:val="22"/>
          <w:lang w:val="es-ES"/>
        </w:rPr>
        <w:t xml:space="preserve"> y los desprendimientos de tierra</w:t>
      </w:r>
      <w:r w:rsidR="00E120AC" w:rsidRPr="00810763">
        <w:rPr>
          <w:rStyle w:val="FootnoteReference"/>
          <w:rFonts w:ascii="Arial" w:hAnsi="Arial"/>
          <w:color w:val="333333"/>
          <w:sz w:val="22"/>
          <w:szCs w:val="22"/>
          <w:vertAlign w:val="superscript"/>
          <w:lang w:val="es-ES"/>
        </w:rPr>
        <w:footnoteReference w:id="9"/>
      </w:r>
      <w:r w:rsidR="004F071C" w:rsidRPr="00810763">
        <w:rPr>
          <w:rFonts w:ascii="Arial" w:hAnsi="Arial" w:cs="Arial"/>
          <w:color w:val="333333"/>
          <w:sz w:val="22"/>
          <w:szCs w:val="22"/>
          <w:vertAlign w:val="superscript"/>
          <w:lang w:val="es-ES"/>
        </w:rPr>
        <w:t xml:space="preserve"> </w:t>
      </w:r>
      <w:r w:rsidR="004F071C" w:rsidRPr="00810763">
        <w:rPr>
          <w:rFonts w:ascii="Arial" w:hAnsi="Arial" w:cs="Arial"/>
          <w:color w:val="333333"/>
          <w:sz w:val="22"/>
          <w:szCs w:val="22"/>
          <w:lang w:val="es-ES"/>
        </w:rPr>
        <w:t>han provocado la pérdida de miles de aves y daños significativos en el espacio de hábitat disponible para anidar.</w:t>
      </w:r>
      <w:r w:rsidR="00EB3694" w:rsidRPr="00810763">
        <w:rPr>
          <w:rFonts w:ascii="Arial" w:hAnsi="Arial" w:cs="Arial"/>
          <w:color w:val="333333"/>
          <w:sz w:val="22"/>
          <w:szCs w:val="22"/>
          <w:lang w:val="es-ES"/>
        </w:rPr>
        <w:t xml:space="preserve"> </w:t>
      </w:r>
      <w:r w:rsidR="00191924" w:rsidRPr="00191924">
        <w:rPr>
          <w:rFonts w:ascii="Arial" w:hAnsi="Arial" w:cs="Arial"/>
          <w:sz w:val="22"/>
          <w:szCs w:val="22"/>
          <w:lang w:val="es-ES"/>
        </w:rPr>
        <w:t>Las revisiones anteriores predijeron muchos posibles efectos del cambio climático sobre las especies migratorias y las pruebas actuales indican que tales cambios se están produciendo realmente ahora.</w:t>
      </w:r>
    </w:p>
    <w:p w14:paraId="1ED04146" w14:textId="77777777" w:rsidR="00974AD0" w:rsidRPr="00810763" w:rsidRDefault="00974AD0" w:rsidP="009A68F9">
      <w:pPr>
        <w:spacing w:after="0" w:line="240" w:lineRule="auto"/>
        <w:rPr>
          <w:rFonts w:cs="Arial"/>
          <w:lang w:val="es-ES"/>
        </w:rPr>
      </w:pPr>
    </w:p>
    <w:p w14:paraId="3C821ED8" w14:textId="6F7396B3" w:rsidR="00AD0F4A" w:rsidRPr="00810763" w:rsidRDefault="00393799" w:rsidP="00FF2C7B">
      <w:pPr>
        <w:pStyle w:val="NormalWeb"/>
        <w:numPr>
          <w:ilvl w:val="0"/>
          <w:numId w:val="5"/>
        </w:numPr>
        <w:shd w:val="clear" w:color="auto" w:fill="FFFFFF"/>
        <w:spacing w:before="0" w:beforeAutospacing="0" w:after="0" w:afterAutospacing="0"/>
        <w:ind w:left="567" w:hanging="567"/>
        <w:jc w:val="both"/>
        <w:rPr>
          <w:rFonts w:ascii="Arial" w:hAnsi="Arial" w:cs="Arial"/>
          <w:color w:val="333333"/>
          <w:sz w:val="22"/>
          <w:szCs w:val="22"/>
          <w:lang w:val="es-ES"/>
        </w:rPr>
      </w:pPr>
      <w:r w:rsidRPr="00810763">
        <w:rPr>
          <w:rFonts w:ascii="Arial" w:hAnsi="Arial" w:cs="Arial"/>
          <w:color w:val="333333"/>
          <w:sz w:val="22"/>
          <w:szCs w:val="22"/>
          <w:lang w:val="es-ES"/>
        </w:rPr>
        <w:t>Los cambios en las condiciones climáticas se están produciendo con más rapidez de lo previsto y</w:t>
      </w:r>
      <w:r w:rsidR="00EB3694" w:rsidRPr="00810763">
        <w:rPr>
          <w:rFonts w:ascii="Arial" w:hAnsi="Arial" w:cs="Arial"/>
          <w:color w:val="333333"/>
          <w:sz w:val="22"/>
          <w:szCs w:val="22"/>
          <w:lang w:val="es-ES"/>
        </w:rPr>
        <w:t xml:space="preserve"> </w:t>
      </w:r>
      <w:r w:rsidRPr="00810763">
        <w:rPr>
          <w:rFonts w:ascii="Arial" w:hAnsi="Arial" w:cs="Arial"/>
          <w:color w:val="333333"/>
          <w:sz w:val="22"/>
          <w:szCs w:val="22"/>
          <w:lang w:val="es-ES"/>
        </w:rPr>
        <w:t>los efectos de estos cambios sobre las especies migratorias son cada vez más graves, menos previsibles y más difíciles de mitigar.</w:t>
      </w:r>
      <w:r w:rsidR="00EB3694" w:rsidRPr="00810763">
        <w:rPr>
          <w:rFonts w:ascii="Arial" w:hAnsi="Arial" w:cs="Arial"/>
          <w:color w:val="333333"/>
          <w:sz w:val="22"/>
          <w:szCs w:val="22"/>
          <w:lang w:val="es-ES"/>
        </w:rPr>
        <w:t xml:space="preserve"> </w:t>
      </w:r>
      <w:r w:rsidRPr="00810763">
        <w:rPr>
          <w:rFonts w:ascii="Arial" w:hAnsi="Arial" w:cs="Arial"/>
          <w:color w:val="333333"/>
          <w:sz w:val="22"/>
          <w:szCs w:val="22"/>
          <w:lang w:val="es-ES"/>
        </w:rPr>
        <w:t>El Sexto Informe de Evaluación del Grupo Intergubernamental de Expertos sobre el Cambio Climático (IPCC AR6) también ha señalado que en algunos ecosistemas y regiones ya se han alcanzado los límites duros y suaves de la adaptación</w:t>
      </w:r>
      <w:r w:rsidR="00D4441A" w:rsidRPr="00810763">
        <w:rPr>
          <w:rStyle w:val="FootnoteReference"/>
          <w:rFonts w:ascii="Arial" w:hAnsi="Arial"/>
          <w:color w:val="333333"/>
          <w:sz w:val="22"/>
          <w:szCs w:val="22"/>
          <w:vertAlign w:val="superscript"/>
          <w:lang w:val="es-ES"/>
        </w:rPr>
        <w:footnoteReference w:id="10"/>
      </w:r>
      <w:r w:rsidR="00D4441A" w:rsidRPr="00810763">
        <w:rPr>
          <w:rFonts w:ascii="Arial" w:hAnsi="Arial" w:cs="Arial"/>
          <w:color w:val="333333"/>
          <w:sz w:val="22"/>
          <w:szCs w:val="22"/>
          <w:lang w:val="es-ES"/>
        </w:rPr>
        <w:t>.</w:t>
      </w:r>
    </w:p>
    <w:p w14:paraId="66E605F4" w14:textId="3230F8E5" w:rsidR="00A954F3" w:rsidRDefault="00A954F3" w:rsidP="007D3216">
      <w:pPr>
        <w:spacing w:after="0" w:line="240" w:lineRule="auto"/>
        <w:rPr>
          <w:rFonts w:eastAsia="Times New Roman" w:cs="Arial"/>
          <w:color w:val="333333"/>
          <w:lang w:val="es-ES" w:eastAsia="en-GB"/>
        </w:rPr>
      </w:pPr>
    </w:p>
    <w:p w14:paraId="217F5867" w14:textId="5315E8C8" w:rsidR="00AD0F4A" w:rsidRPr="00810763" w:rsidRDefault="00B15D5F" w:rsidP="00FF2C7B">
      <w:pPr>
        <w:pStyle w:val="NormalWeb"/>
        <w:numPr>
          <w:ilvl w:val="0"/>
          <w:numId w:val="5"/>
        </w:numPr>
        <w:shd w:val="clear" w:color="auto" w:fill="FFFFFF"/>
        <w:spacing w:before="0" w:beforeAutospacing="0" w:after="0" w:afterAutospacing="0"/>
        <w:ind w:left="567" w:hanging="567"/>
        <w:jc w:val="both"/>
        <w:rPr>
          <w:rFonts w:ascii="Arial" w:hAnsi="Arial" w:cs="Arial"/>
          <w:color w:val="333333"/>
          <w:sz w:val="22"/>
          <w:szCs w:val="22"/>
          <w:lang w:val="es-ES"/>
        </w:rPr>
      </w:pPr>
      <w:r w:rsidRPr="00810763">
        <w:rPr>
          <w:rFonts w:ascii="Arial" w:hAnsi="Arial" w:cs="Arial"/>
          <w:color w:val="333333"/>
          <w:sz w:val="22"/>
          <w:szCs w:val="22"/>
          <w:lang w:val="es-ES"/>
        </w:rPr>
        <w:t xml:space="preserve">Ya se </w:t>
      </w:r>
      <w:r w:rsidR="007D3216">
        <w:rPr>
          <w:rFonts w:ascii="Arial" w:hAnsi="Arial" w:cs="Arial"/>
          <w:color w:val="333333"/>
          <w:sz w:val="22"/>
          <w:szCs w:val="22"/>
          <w:lang w:val="es-ES"/>
        </w:rPr>
        <w:t>han observado</w:t>
      </w:r>
      <w:r w:rsidRPr="00810763">
        <w:rPr>
          <w:rFonts w:ascii="Arial" w:hAnsi="Arial" w:cs="Arial"/>
          <w:color w:val="333333"/>
          <w:sz w:val="22"/>
          <w:szCs w:val="22"/>
          <w:lang w:val="es-ES"/>
        </w:rPr>
        <w:t xml:space="preserve"> cambios significativos en la distribución, el número y la ecología general de las especies migratorias.</w:t>
      </w:r>
      <w:r w:rsidR="00EB3694" w:rsidRPr="00810763">
        <w:rPr>
          <w:rFonts w:ascii="Arial" w:hAnsi="Arial" w:cs="Arial"/>
          <w:color w:val="333333"/>
          <w:sz w:val="22"/>
          <w:szCs w:val="22"/>
          <w:lang w:val="es-ES"/>
        </w:rPr>
        <w:t xml:space="preserve"> </w:t>
      </w:r>
      <w:r w:rsidRPr="00810763">
        <w:rPr>
          <w:rFonts w:ascii="Arial" w:hAnsi="Arial" w:cs="Arial"/>
          <w:color w:val="333333"/>
          <w:sz w:val="22"/>
          <w:szCs w:val="22"/>
          <w:lang w:val="es-ES"/>
        </w:rPr>
        <w:t>Por ejemplo, se están registrando cambios en los patrones de migración, incluidas las rutas utilizadas y el período de la migración.</w:t>
      </w:r>
      <w:r w:rsidR="00EB3694" w:rsidRPr="00810763">
        <w:rPr>
          <w:rFonts w:ascii="Arial" w:hAnsi="Arial" w:cs="Arial"/>
          <w:color w:val="333333"/>
          <w:sz w:val="22"/>
          <w:szCs w:val="22"/>
          <w:lang w:val="es-ES"/>
        </w:rPr>
        <w:t xml:space="preserve"> </w:t>
      </w:r>
      <w:r w:rsidRPr="00810763">
        <w:rPr>
          <w:rFonts w:ascii="Arial" w:hAnsi="Arial" w:cs="Arial"/>
          <w:color w:val="333333"/>
          <w:sz w:val="22"/>
          <w:szCs w:val="22"/>
          <w:lang w:val="es-ES"/>
        </w:rPr>
        <w:t>Del mismo modo, los cambios en el clima ya están alterando la supervivencia de muchas especies migratorias.</w:t>
      </w:r>
      <w:r w:rsidR="00EB3694" w:rsidRPr="00810763">
        <w:rPr>
          <w:rFonts w:ascii="Arial" w:hAnsi="Arial" w:cs="Arial"/>
          <w:color w:val="333333"/>
          <w:sz w:val="22"/>
          <w:szCs w:val="22"/>
          <w:lang w:val="es-ES"/>
        </w:rPr>
        <w:t xml:space="preserve"> </w:t>
      </w:r>
      <w:r w:rsidR="00806D52" w:rsidRPr="00806D52">
        <w:rPr>
          <w:rFonts w:ascii="Arial" w:hAnsi="Arial" w:cs="Arial"/>
          <w:color w:val="333333"/>
          <w:sz w:val="22"/>
          <w:szCs w:val="22"/>
          <w:lang w:val="es-ES"/>
        </w:rPr>
        <w:t>Los rápidos cambios en el momento de la migración y en el número de migrantes pueden alterar el funcionamiento y la cohesión de los ecosistemas a escala mundial, lo que repercutiría en los servicios que estos ecosistemas prestan a la humanidad.</w:t>
      </w:r>
      <w:r w:rsidR="00AD0F4A" w:rsidRPr="00810763">
        <w:rPr>
          <w:rFonts w:ascii="Arial" w:hAnsi="Arial" w:cs="Arial"/>
          <w:color w:val="333333"/>
          <w:sz w:val="22"/>
          <w:szCs w:val="22"/>
          <w:lang w:val="es-ES"/>
        </w:rPr>
        <w:t xml:space="preserve"> </w:t>
      </w:r>
    </w:p>
    <w:p w14:paraId="2D6F3D70" w14:textId="77777777" w:rsidR="00AD0F4A" w:rsidRPr="00810763" w:rsidRDefault="00AD0F4A" w:rsidP="00AD0F4A">
      <w:pPr>
        <w:pStyle w:val="NormalWeb"/>
        <w:shd w:val="clear" w:color="auto" w:fill="FFFFFF"/>
        <w:spacing w:before="0" w:beforeAutospacing="0" w:after="0" w:afterAutospacing="0"/>
        <w:jc w:val="both"/>
        <w:rPr>
          <w:rFonts w:ascii="Arial" w:hAnsi="Arial" w:cs="Arial"/>
          <w:color w:val="333333"/>
          <w:sz w:val="22"/>
          <w:szCs w:val="22"/>
          <w:lang w:val="es-ES"/>
        </w:rPr>
      </w:pPr>
    </w:p>
    <w:p w14:paraId="1F94B93F" w14:textId="1EE35840" w:rsidR="00AD0F4A" w:rsidRPr="00810763" w:rsidRDefault="00AD0F4A" w:rsidP="00FF2C7B">
      <w:pPr>
        <w:pStyle w:val="ListParagraph"/>
        <w:numPr>
          <w:ilvl w:val="0"/>
          <w:numId w:val="5"/>
        </w:numPr>
        <w:spacing w:after="0" w:line="240" w:lineRule="auto"/>
        <w:ind w:left="567" w:hanging="567"/>
        <w:jc w:val="both"/>
        <w:rPr>
          <w:lang w:val="es-ES"/>
        </w:rPr>
      </w:pPr>
      <w:r w:rsidRPr="00810763">
        <w:rPr>
          <w:lang w:val="es-ES"/>
        </w:rPr>
        <w:lastRenderedPageBreak/>
        <w:t>Sin embargo, la situación es compleja.</w:t>
      </w:r>
      <w:r w:rsidR="00EB3694" w:rsidRPr="00810763">
        <w:rPr>
          <w:lang w:val="es-ES"/>
        </w:rPr>
        <w:t xml:space="preserve"> </w:t>
      </w:r>
      <w:r w:rsidRPr="00810763">
        <w:rPr>
          <w:lang w:val="es-ES"/>
        </w:rPr>
        <w:t>Las sesiones 26.</w:t>
      </w:r>
      <w:r w:rsidRPr="00810763">
        <w:rPr>
          <w:vertAlign w:val="superscript"/>
          <w:lang w:val="es-ES"/>
        </w:rPr>
        <w:t>a</w:t>
      </w:r>
      <w:r w:rsidRPr="00810763">
        <w:rPr>
          <w:lang w:val="es-ES"/>
        </w:rPr>
        <w:t xml:space="preserve"> y 27.</w:t>
      </w:r>
      <w:r w:rsidR="00A45681" w:rsidRPr="00810763">
        <w:rPr>
          <w:vertAlign w:val="superscript"/>
          <w:lang w:val="es-ES"/>
        </w:rPr>
        <w:t>a</w:t>
      </w:r>
      <w:r w:rsidRPr="00810763">
        <w:rPr>
          <w:lang w:val="es-ES"/>
        </w:rPr>
        <w:t xml:space="preserve"> de las Conferencias de las Partes de la Convención Marco de las Naciones Unidas sobre el Cambio Climático (COP 26 y COP 27 de la CMNUCC) insistieron mucho en la vinculación de la doble emergencia del cambio climático y la pérdida de la naturaleza.</w:t>
      </w:r>
      <w:r w:rsidR="00EB3694" w:rsidRPr="00810763">
        <w:rPr>
          <w:lang w:val="es-ES"/>
        </w:rPr>
        <w:t xml:space="preserve"> </w:t>
      </w:r>
      <w:r w:rsidRPr="00810763">
        <w:rPr>
          <w:lang w:val="es-ES"/>
        </w:rPr>
        <w:t>En consecuencia, los efectos del cambio climático se deben abordar junto con la recuperación de la naturaleza, y esta es una parte fundamental de la solución a la rápida evolución de las condiciones climáticas, incluso mediante la aplicación de soluciones basadas en la naturaleza.</w:t>
      </w:r>
      <w:r w:rsidR="00EB3694" w:rsidRPr="00810763">
        <w:rPr>
          <w:lang w:val="es-ES"/>
        </w:rPr>
        <w:t xml:space="preserve"> </w:t>
      </w:r>
      <w:r w:rsidRPr="00810763">
        <w:rPr>
          <w:lang w:val="es-ES"/>
        </w:rPr>
        <w:t xml:space="preserve">La conservación de las especies migratorias es una parte esencial de la recuperación de la naturaleza, y es preciso destacar el potencial de las especies migratorias para ayudar a la estabilización del funcionamiento de los ecosistemas, lo que contribuye tanto a la mitigación del cambio climático como a los esfuerzos de adaptación. </w:t>
      </w:r>
    </w:p>
    <w:p w14:paraId="27936B46" w14:textId="77777777" w:rsidR="00AD0F4A" w:rsidRPr="00810763" w:rsidRDefault="00AD0F4A" w:rsidP="00AD0F4A">
      <w:pPr>
        <w:spacing w:after="0" w:line="240" w:lineRule="auto"/>
        <w:ind w:left="567" w:hanging="567"/>
        <w:jc w:val="both"/>
        <w:rPr>
          <w:lang w:val="es-ES"/>
        </w:rPr>
      </w:pPr>
    </w:p>
    <w:p w14:paraId="5D87178C" w14:textId="46F867E8" w:rsidR="00AD0F4A" w:rsidRPr="00810763" w:rsidRDefault="00AD0F4A" w:rsidP="00FF2C7B">
      <w:pPr>
        <w:pStyle w:val="ListParagraph"/>
        <w:numPr>
          <w:ilvl w:val="0"/>
          <w:numId w:val="5"/>
        </w:numPr>
        <w:spacing w:after="0" w:line="240" w:lineRule="auto"/>
        <w:ind w:left="567" w:hanging="567"/>
        <w:jc w:val="both"/>
        <w:rPr>
          <w:lang w:val="es-ES"/>
        </w:rPr>
      </w:pPr>
      <w:r w:rsidRPr="00810763">
        <w:rPr>
          <w:lang w:val="es-ES"/>
        </w:rPr>
        <w:t>Una parte fundamental de la evaluación del impacto del cambio climático sobre las especies migratorias consistirá en evaluar el nivel de riesgo derivado del cambio climático junto con los demás riesgos que ya experimentan las especies.</w:t>
      </w:r>
      <w:r w:rsidR="00EB3694" w:rsidRPr="00810763">
        <w:rPr>
          <w:lang w:val="es-ES"/>
        </w:rPr>
        <w:t xml:space="preserve"> </w:t>
      </w:r>
      <w:r w:rsidRPr="00810763">
        <w:rPr>
          <w:lang w:val="es-ES"/>
        </w:rPr>
        <w:t>Es probable que exista un espectro de sensibilidad al cambio climático y algunas especies son muy vulnerables y pueden verse gravemente afectadas, mientras que otras son más resistentes al cambio, por lo menos en lo que respecta a su número global, aunque su comportamiento migratorio se pueda alterar.</w:t>
      </w:r>
      <w:r w:rsidR="00EB3694" w:rsidRPr="00810763">
        <w:rPr>
          <w:lang w:val="es-ES"/>
        </w:rPr>
        <w:t xml:space="preserve"> </w:t>
      </w:r>
      <w:r w:rsidRPr="00810763">
        <w:rPr>
          <w:lang w:val="es-ES"/>
        </w:rPr>
        <w:t xml:space="preserve">Comprender la vulnerabilidad de las especies al cambio climático ayudará a conformar la gestión y a centrar la atención en las especies con más probabilidades de verse afectadas en el futuro. </w:t>
      </w:r>
    </w:p>
    <w:p w14:paraId="229F3BC4" w14:textId="77777777" w:rsidR="00AD0F4A" w:rsidRPr="00810763" w:rsidRDefault="00AD0F4A" w:rsidP="00AD0F4A">
      <w:pPr>
        <w:spacing w:after="0" w:line="240" w:lineRule="auto"/>
        <w:jc w:val="both"/>
        <w:rPr>
          <w:lang w:val="es-ES"/>
        </w:rPr>
      </w:pPr>
    </w:p>
    <w:p w14:paraId="51C482E1" w14:textId="2B96D3B8" w:rsidR="00AD0F4A" w:rsidRPr="00810763" w:rsidRDefault="00AD0F4A" w:rsidP="00FF2C7B">
      <w:pPr>
        <w:pStyle w:val="ListParagraph"/>
        <w:numPr>
          <w:ilvl w:val="0"/>
          <w:numId w:val="5"/>
        </w:numPr>
        <w:spacing w:after="0" w:line="240" w:lineRule="auto"/>
        <w:ind w:left="567" w:hanging="567"/>
        <w:jc w:val="both"/>
        <w:rPr>
          <w:rFonts w:eastAsia="Calibri"/>
          <w:lang w:val="es-ES"/>
        </w:rPr>
      </w:pPr>
      <w:r w:rsidRPr="00810763">
        <w:rPr>
          <w:lang w:val="es-ES"/>
        </w:rPr>
        <w:t>En última instancia, dado el alcance y la velocidad del cambio climático, parece que muchas especies migratorias (incluidas las que figuran en los apéndices de la CMS) no podrán mantener su número, distribución y patrones anuales de migración actuales (rutas y período).</w:t>
      </w:r>
      <w:r w:rsidR="00EB3694" w:rsidRPr="00810763">
        <w:rPr>
          <w:lang w:val="es-ES"/>
        </w:rPr>
        <w:t xml:space="preserve"> </w:t>
      </w:r>
      <w:r w:rsidRPr="00810763">
        <w:rPr>
          <w:lang w:val="es-ES"/>
        </w:rPr>
        <w:t>Por lo tanto, será preciso tomar decisiones de gestión de la conservación sobre cuáles son las prioridades de actuación y de qué recursos se dispone.</w:t>
      </w:r>
      <w:r w:rsidR="00EB3694" w:rsidRPr="00810763">
        <w:rPr>
          <w:lang w:val="es-ES"/>
        </w:rPr>
        <w:t xml:space="preserve"> </w:t>
      </w:r>
      <w:r w:rsidRPr="00810763">
        <w:rPr>
          <w:lang w:val="es-ES"/>
        </w:rPr>
        <w:t>Parece inevitable que la gestión de la conservación en estos casos se debe centrar en la adaptación, con decisiones para facilitar, aceptar o resistir el cambio.</w:t>
      </w:r>
      <w:r w:rsidR="00EB3694" w:rsidRPr="00810763">
        <w:rPr>
          <w:lang w:val="es-ES"/>
        </w:rPr>
        <w:t xml:space="preserve"> </w:t>
      </w:r>
      <w:r w:rsidR="00824599">
        <w:rPr>
          <w:lang w:val="es-ES"/>
        </w:rPr>
        <w:t>Mientras</w:t>
      </w:r>
      <w:r w:rsidRPr="00810763">
        <w:rPr>
          <w:lang w:val="es-ES"/>
        </w:rPr>
        <w:t xml:space="preserve"> las especies se adapten, surgirá una nueva visión en cuanto a número, distribución y ecología, que podría ser muy diferente de la que existe en la actualidad.</w:t>
      </w:r>
      <w:r w:rsidR="00EB3694" w:rsidRPr="00810763">
        <w:rPr>
          <w:lang w:val="es-ES"/>
        </w:rPr>
        <w:t xml:space="preserve"> </w:t>
      </w:r>
      <w:r w:rsidRPr="00810763">
        <w:rPr>
          <w:lang w:val="es-ES"/>
        </w:rPr>
        <w:t xml:space="preserve">En estas circunstancias, es fundamental llevar a cabo una evaluación de los posibles efectos del cambio climático en las especies migratorias y preparar una recomendación clara para los gobiernos y otras instancias acerca de qué medidas son necesarias y cuáles pueden ser eficaces. </w:t>
      </w:r>
    </w:p>
    <w:p w14:paraId="078553A3" w14:textId="77777777" w:rsidR="00A82C02" w:rsidRPr="00810763" w:rsidRDefault="00A82C02" w:rsidP="005B2F0C">
      <w:pPr>
        <w:pStyle w:val="ListParagraph"/>
        <w:rPr>
          <w:rFonts w:eastAsia="Calibri"/>
          <w:lang w:val="es-ES"/>
        </w:rPr>
      </w:pPr>
    </w:p>
    <w:p w14:paraId="18C87B70" w14:textId="0300B0C5" w:rsidR="00A82C02" w:rsidRPr="00810763" w:rsidRDefault="00F47BA7" w:rsidP="00FF2C7B">
      <w:pPr>
        <w:pStyle w:val="ListParagraph"/>
        <w:numPr>
          <w:ilvl w:val="0"/>
          <w:numId w:val="5"/>
        </w:numPr>
        <w:spacing w:before="100" w:beforeAutospacing="1" w:after="100" w:afterAutospacing="1" w:line="240" w:lineRule="auto"/>
        <w:ind w:left="567" w:hanging="567"/>
        <w:jc w:val="both"/>
        <w:rPr>
          <w:rFonts w:eastAsia="Times New Roman" w:cs="Arial"/>
          <w:sz w:val="24"/>
          <w:szCs w:val="24"/>
          <w:lang w:val="es-ES" w:eastAsia="en-GB"/>
        </w:rPr>
      </w:pPr>
      <w:r w:rsidRPr="00810763">
        <w:rPr>
          <w:rFonts w:eastAsia="Times New Roman" w:cs="Arial"/>
          <w:lang w:val="es-ES" w:eastAsia="es-ES"/>
        </w:rPr>
        <w:t>Si se consolidan tanto la información anterior como los debates del Grupo de Trabajo, está claro que, aunque en la última década se han producido mejoras sustanciales en los conocimientos sobre los efectos del cambio climático en las especies migratorias, es necesario prestar más atención a: los procesos de adaptación; los procesos subyacentes que influyen en los diferentes efectos climáticos; las amenazas vinculadas entre sí que afectan a muchas especies; las deficiencias de datos regionales; así como los impactos específicos de las especies dentro de la visión general de los grupos taxonómicos.</w:t>
      </w:r>
      <w:r w:rsidR="00EB3694" w:rsidRPr="00810763">
        <w:rPr>
          <w:rFonts w:eastAsia="Times New Roman" w:cs="Arial"/>
          <w:lang w:val="es-ES" w:eastAsia="es-ES"/>
        </w:rPr>
        <w:t xml:space="preserve"> </w:t>
      </w:r>
    </w:p>
    <w:p w14:paraId="304AD368" w14:textId="77777777" w:rsidR="00A82C02" w:rsidRPr="00810763" w:rsidRDefault="00A82C02" w:rsidP="002E7111">
      <w:pPr>
        <w:pStyle w:val="ListParagraph"/>
        <w:ind w:left="567" w:hanging="567"/>
        <w:jc w:val="both"/>
        <w:rPr>
          <w:rFonts w:eastAsia="Times New Roman" w:cs="Arial"/>
          <w:lang w:val="es-ES" w:eastAsia="en-GB"/>
        </w:rPr>
      </w:pPr>
    </w:p>
    <w:p w14:paraId="7C804846" w14:textId="03A8416F" w:rsidR="00F31B08" w:rsidRPr="00810763" w:rsidRDefault="00F31B08" w:rsidP="00FF2C7B">
      <w:pPr>
        <w:pStyle w:val="ListParagraph"/>
        <w:numPr>
          <w:ilvl w:val="0"/>
          <w:numId w:val="5"/>
        </w:numPr>
        <w:spacing w:after="80" w:line="240" w:lineRule="auto"/>
        <w:ind w:left="567" w:hanging="567"/>
        <w:contextualSpacing w:val="0"/>
        <w:jc w:val="both"/>
        <w:rPr>
          <w:rFonts w:eastAsia="Times New Roman" w:cs="Arial"/>
          <w:lang w:val="es-ES" w:eastAsia="en-GB"/>
        </w:rPr>
      </w:pPr>
      <w:bookmarkStart w:id="2" w:name="_Hlk134623645"/>
      <w:r w:rsidRPr="00810763">
        <w:rPr>
          <w:rFonts w:eastAsia="Times New Roman" w:cs="Arial"/>
          <w:lang w:val="es-ES" w:eastAsia="es-ES"/>
        </w:rPr>
        <w:t>Entre los ámbitos fundamentales que se podrían destacar para futuros trabajos se incluyen:</w:t>
      </w:r>
    </w:p>
    <w:p w14:paraId="6B3BD641" w14:textId="14A3F1E6" w:rsidR="00F31B08" w:rsidRPr="00810763" w:rsidRDefault="00EC1296" w:rsidP="00FF2C7B">
      <w:pPr>
        <w:pStyle w:val="ListParagraph"/>
        <w:numPr>
          <w:ilvl w:val="0"/>
          <w:numId w:val="18"/>
        </w:numPr>
        <w:spacing w:after="80" w:line="240" w:lineRule="auto"/>
        <w:ind w:left="1154"/>
        <w:contextualSpacing w:val="0"/>
        <w:jc w:val="both"/>
        <w:rPr>
          <w:rFonts w:eastAsia="Times New Roman" w:cs="Arial"/>
          <w:lang w:val="es-ES" w:eastAsia="en-GB"/>
        </w:rPr>
      </w:pPr>
      <w:r w:rsidRPr="00810763">
        <w:rPr>
          <w:rFonts w:eastAsia="Times New Roman" w:cs="Arial"/>
          <w:lang w:val="es-ES" w:eastAsia="es-ES"/>
        </w:rPr>
        <w:t xml:space="preserve">Comprender mejor la importancia de las interacciones entre el cambio climático y otros impulsores de la pérdida de especies (por ejemplo, especies invasoras, enfermedades y cambios de utilización del suelo); </w:t>
      </w:r>
    </w:p>
    <w:p w14:paraId="5F92767A" w14:textId="7083B45B" w:rsidR="00F31B08" w:rsidRPr="00810763" w:rsidRDefault="00EC1296" w:rsidP="00FF2C7B">
      <w:pPr>
        <w:pStyle w:val="ListParagraph"/>
        <w:numPr>
          <w:ilvl w:val="0"/>
          <w:numId w:val="18"/>
        </w:numPr>
        <w:spacing w:after="80" w:line="240" w:lineRule="auto"/>
        <w:ind w:left="1154"/>
        <w:contextualSpacing w:val="0"/>
        <w:jc w:val="both"/>
        <w:rPr>
          <w:rFonts w:eastAsia="Times New Roman" w:cs="Arial"/>
          <w:lang w:val="es-ES" w:eastAsia="en-GB"/>
        </w:rPr>
      </w:pPr>
      <w:r w:rsidRPr="00810763">
        <w:rPr>
          <w:rFonts w:eastAsia="Times New Roman" w:cs="Arial"/>
          <w:lang w:val="es-ES" w:eastAsia="es-ES"/>
        </w:rPr>
        <w:t xml:space="preserve">Reconocer mejor los impactos catastróficos de los fenómenos extremos sobre las especies; </w:t>
      </w:r>
    </w:p>
    <w:p w14:paraId="7BE7EAB5" w14:textId="079CB634" w:rsidR="00F31B08" w:rsidRPr="00810763" w:rsidRDefault="003E1323" w:rsidP="00FF2C7B">
      <w:pPr>
        <w:pStyle w:val="ListParagraph"/>
        <w:numPr>
          <w:ilvl w:val="0"/>
          <w:numId w:val="18"/>
        </w:numPr>
        <w:spacing w:before="100" w:beforeAutospacing="1" w:after="100" w:afterAutospacing="1" w:line="240" w:lineRule="auto"/>
        <w:ind w:left="1154"/>
        <w:jc w:val="both"/>
        <w:rPr>
          <w:rFonts w:eastAsia="Times New Roman" w:cs="Arial"/>
          <w:lang w:val="es-ES" w:eastAsia="en-GB"/>
        </w:rPr>
      </w:pPr>
      <w:r w:rsidRPr="00810763">
        <w:rPr>
          <w:rFonts w:eastAsia="Times New Roman" w:cs="Arial"/>
          <w:lang w:val="es-ES" w:eastAsia="es-ES"/>
        </w:rPr>
        <w:t xml:space="preserve">Aportar pruebas sobre el ritmo del cambio; </w:t>
      </w:r>
    </w:p>
    <w:p w14:paraId="05E90D56" w14:textId="70EEE7BC" w:rsidR="00CD65C4" w:rsidRPr="00810763" w:rsidRDefault="00EC1296" w:rsidP="00FF2C7B">
      <w:pPr>
        <w:pStyle w:val="ListParagraph"/>
        <w:numPr>
          <w:ilvl w:val="0"/>
          <w:numId w:val="18"/>
        </w:numPr>
        <w:spacing w:after="80" w:line="240" w:lineRule="auto"/>
        <w:ind w:left="1152"/>
        <w:contextualSpacing w:val="0"/>
        <w:jc w:val="both"/>
        <w:rPr>
          <w:rFonts w:eastAsia="Times New Roman" w:cs="Arial"/>
          <w:lang w:val="es-ES" w:eastAsia="en-GB"/>
        </w:rPr>
      </w:pPr>
      <w:r w:rsidRPr="00810763">
        <w:rPr>
          <w:rFonts w:eastAsia="Times New Roman" w:cs="Arial"/>
          <w:lang w:val="es-ES" w:eastAsia="es-ES"/>
        </w:rPr>
        <w:lastRenderedPageBreak/>
        <w:t xml:space="preserve">Desarrollar una mayor comprensión y una base de pruebas más sólida sobre cómo los cambios en las poblaciones de especies migratorias pueden tener repercusiones en todo el ecosistema; </w:t>
      </w:r>
    </w:p>
    <w:p w14:paraId="7A1AC061" w14:textId="77777777" w:rsidR="00B613F5" w:rsidRPr="00810763" w:rsidRDefault="00CD65C4" w:rsidP="00FF2C7B">
      <w:pPr>
        <w:pStyle w:val="ListParagraph"/>
        <w:numPr>
          <w:ilvl w:val="0"/>
          <w:numId w:val="18"/>
        </w:numPr>
        <w:spacing w:after="80" w:line="240" w:lineRule="auto"/>
        <w:ind w:left="1152"/>
        <w:contextualSpacing w:val="0"/>
        <w:jc w:val="both"/>
        <w:rPr>
          <w:rFonts w:eastAsia="Times New Roman" w:cs="Arial"/>
          <w:lang w:val="es-ES" w:eastAsia="en-GB"/>
        </w:rPr>
      </w:pPr>
      <w:r w:rsidRPr="00810763">
        <w:rPr>
          <w:rFonts w:eastAsia="Times New Roman" w:cs="Arial"/>
          <w:lang w:val="es-ES" w:eastAsia="es-ES"/>
        </w:rPr>
        <w:t>Mejorar nuestra capacidad para prever la vulnerabilidad actual y futura de las especies y poblaciones migratorias al cambio climático.</w:t>
      </w:r>
      <w:r w:rsidR="004D7FCE" w:rsidRPr="00810763">
        <w:rPr>
          <w:rFonts w:eastAsia="Times New Roman"/>
          <w:color w:val="000000"/>
          <w:lang w:val="es-ES"/>
        </w:rPr>
        <w:t xml:space="preserve">; </w:t>
      </w:r>
    </w:p>
    <w:p w14:paraId="1F862170" w14:textId="183D0585" w:rsidR="00A82C02" w:rsidRPr="00810763" w:rsidRDefault="00B613F5" w:rsidP="00FF2C7B">
      <w:pPr>
        <w:pStyle w:val="ListParagraph"/>
        <w:numPr>
          <w:ilvl w:val="0"/>
          <w:numId w:val="18"/>
        </w:numPr>
        <w:spacing w:after="80" w:line="240" w:lineRule="auto"/>
        <w:ind w:left="1152"/>
        <w:contextualSpacing w:val="0"/>
        <w:jc w:val="both"/>
        <w:rPr>
          <w:rFonts w:eastAsia="Times New Roman" w:cs="Arial"/>
          <w:lang w:val="es-ES" w:eastAsia="en-GB"/>
        </w:rPr>
      </w:pPr>
      <w:r w:rsidRPr="00810763">
        <w:rPr>
          <w:rFonts w:cs="Arial"/>
          <w:lang w:val="es-ES"/>
        </w:rPr>
        <w:t xml:space="preserve">Aumentar la capacidad de adaptación para dar a las especies el espacio necesario para adaptarse o cambiar de área de distribución, por ejemplo, mediante redes coherentes de lugares de parada y descanso; </w:t>
      </w:r>
      <w:r w:rsidR="004D7FCE" w:rsidRPr="00810763">
        <w:rPr>
          <w:rFonts w:eastAsia="Times New Roman"/>
          <w:color w:val="000000"/>
          <w:lang w:val="es-ES"/>
        </w:rPr>
        <w:t>y</w:t>
      </w:r>
    </w:p>
    <w:p w14:paraId="7E257E07" w14:textId="7E341CAB" w:rsidR="00E862BD" w:rsidRPr="00810763" w:rsidRDefault="00E862BD" w:rsidP="00FF2C7B">
      <w:pPr>
        <w:pStyle w:val="ListParagraph"/>
        <w:numPr>
          <w:ilvl w:val="0"/>
          <w:numId w:val="18"/>
        </w:numPr>
        <w:spacing w:after="0" w:line="240" w:lineRule="auto"/>
        <w:ind w:left="1151" w:hanging="357"/>
        <w:jc w:val="both"/>
        <w:rPr>
          <w:rFonts w:eastAsia="Times New Roman" w:cs="Arial"/>
          <w:lang w:val="es-ES" w:eastAsia="en-GB"/>
        </w:rPr>
      </w:pPr>
      <w:r w:rsidRPr="00810763">
        <w:rPr>
          <w:rFonts w:eastAsia="Times New Roman"/>
          <w:color w:val="000000"/>
          <w:lang w:val="es-ES"/>
        </w:rPr>
        <w:t>Comprender mejor qué medidas de mitigación y adaptación son más eficaces para determinadas especies migratorias y sus hábitats.</w:t>
      </w:r>
    </w:p>
    <w:p w14:paraId="7ADDBFCF" w14:textId="77777777" w:rsidR="00AD0F4A" w:rsidRPr="00810763" w:rsidRDefault="00AD0F4A" w:rsidP="002E7111">
      <w:pPr>
        <w:spacing w:after="0" w:line="240" w:lineRule="auto"/>
        <w:jc w:val="both"/>
        <w:rPr>
          <w:rFonts w:eastAsia="Calibri"/>
          <w:lang w:val="es-ES"/>
        </w:rPr>
      </w:pPr>
    </w:p>
    <w:bookmarkEnd w:id="2"/>
    <w:p w14:paraId="0674A7BE" w14:textId="68A37BB5" w:rsidR="00AD0F4A" w:rsidRPr="00810763" w:rsidRDefault="00AD0F4A" w:rsidP="00FF2C7B">
      <w:pPr>
        <w:widowControl w:val="0"/>
        <w:numPr>
          <w:ilvl w:val="0"/>
          <w:numId w:val="5"/>
        </w:numPr>
        <w:autoSpaceDE w:val="0"/>
        <w:autoSpaceDN w:val="0"/>
        <w:adjustRightInd w:val="0"/>
        <w:spacing w:after="0" w:line="240" w:lineRule="auto"/>
        <w:ind w:left="567" w:hanging="567"/>
        <w:jc w:val="both"/>
        <w:rPr>
          <w:rFonts w:cs="Arial"/>
          <w:lang w:val="es-ES"/>
        </w:rPr>
      </w:pPr>
      <w:r w:rsidRPr="00810763">
        <w:rPr>
          <w:rFonts w:cs="Arial"/>
          <w:lang w:val="es-ES"/>
        </w:rPr>
        <w:t>Por lo tanto, es esencial, en beneficio de la conservación de las especies migratorias, que la CMS se comprometa aún más en el trabajo sobre el cambio climático, tanto en el seno de la propia Convención a través de su Consejo Científico, como mediante el establecimiento de relaciones más sólidas con otros marcos relacionados con el cambio climático, como la CMNUCC, y defender por qué las especies migratorias se ven afectadas por el cambio climático, y pueden ser parte de la solución para la mitigación y adaptación al mismo.</w:t>
      </w:r>
      <w:r w:rsidR="00EB3694" w:rsidRPr="00810763">
        <w:rPr>
          <w:rFonts w:cs="Arial"/>
          <w:lang w:val="es-ES"/>
        </w:rPr>
        <w:t xml:space="preserve"> </w:t>
      </w:r>
    </w:p>
    <w:p w14:paraId="43691C14" w14:textId="77777777" w:rsidR="00AD0F4A" w:rsidRPr="00810763" w:rsidRDefault="00AD0F4A" w:rsidP="002E7111">
      <w:pPr>
        <w:pStyle w:val="ListParagraph"/>
        <w:spacing w:after="0"/>
        <w:jc w:val="both"/>
        <w:rPr>
          <w:rFonts w:cs="Arial"/>
          <w:lang w:val="es-ES"/>
        </w:rPr>
      </w:pPr>
    </w:p>
    <w:p w14:paraId="11494858" w14:textId="1F1B2F08" w:rsidR="00AD0F4A" w:rsidRPr="00810763" w:rsidRDefault="00AD0F4A" w:rsidP="00FF2C7B">
      <w:pPr>
        <w:widowControl w:val="0"/>
        <w:numPr>
          <w:ilvl w:val="0"/>
          <w:numId w:val="5"/>
        </w:numPr>
        <w:autoSpaceDE w:val="0"/>
        <w:autoSpaceDN w:val="0"/>
        <w:adjustRightInd w:val="0"/>
        <w:spacing w:after="0" w:line="240" w:lineRule="auto"/>
        <w:ind w:left="567" w:hanging="567"/>
        <w:jc w:val="both"/>
        <w:rPr>
          <w:rFonts w:cs="Arial"/>
          <w:lang w:val="es-ES"/>
        </w:rPr>
      </w:pPr>
      <w:r w:rsidRPr="00810763">
        <w:rPr>
          <w:rFonts w:cs="Arial"/>
          <w:lang w:val="es-ES"/>
        </w:rPr>
        <w:t>En consecuencia, se propone una revisión de la Resolución 12.21, para actualizarla a las circunstancias actuales, así como nuevas decisiones para el trienio comprendido entre las 14.</w:t>
      </w:r>
      <w:r w:rsidRPr="00810763">
        <w:rPr>
          <w:rFonts w:cs="Arial"/>
          <w:vertAlign w:val="superscript"/>
          <w:lang w:val="es-ES"/>
        </w:rPr>
        <w:t>a</w:t>
      </w:r>
      <w:r w:rsidRPr="00810763">
        <w:rPr>
          <w:rFonts w:cs="Arial"/>
          <w:lang w:val="es-ES"/>
        </w:rPr>
        <w:t xml:space="preserve"> y 15.</w:t>
      </w:r>
      <w:r w:rsidRPr="00810763">
        <w:rPr>
          <w:rFonts w:cs="Arial"/>
          <w:vertAlign w:val="superscript"/>
          <w:lang w:val="es-ES"/>
        </w:rPr>
        <w:t>a</w:t>
      </w:r>
      <w:r w:rsidRPr="00810763">
        <w:rPr>
          <w:rFonts w:cs="Arial"/>
          <w:lang w:val="es-ES"/>
        </w:rPr>
        <w:t xml:space="preserve"> Conferencias de las Partes. </w:t>
      </w:r>
    </w:p>
    <w:p w14:paraId="2A1BDF74" w14:textId="77777777" w:rsidR="002E1B97" w:rsidRPr="00810763" w:rsidRDefault="002E1B97" w:rsidP="002E7111">
      <w:pPr>
        <w:spacing w:after="0" w:line="240" w:lineRule="auto"/>
        <w:jc w:val="both"/>
        <w:rPr>
          <w:rFonts w:cs="Arial"/>
          <w:lang w:val="es-ES"/>
        </w:rPr>
      </w:pPr>
    </w:p>
    <w:p w14:paraId="25D5D96F" w14:textId="77777777" w:rsidR="00661875" w:rsidRPr="00810763" w:rsidRDefault="00661875" w:rsidP="002E7111">
      <w:pPr>
        <w:keepNext/>
        <w:spacing w:after="0" w:line="240" w:lineRule="auto"/>
        <w:jc w:val="both"/>
        <w:rPr>
          <w:rFonts w:cs="Arial"/>
          <w:lang w:val="es-ES"/>
        </w:rPr>
      </w:pPr>
      <w:r w:rsidRPr="00810763">
        <w:rPr>
          <w:rFonts w:cs="Arial"/>
          <w:u w:val="single"/>
          <w:lang w:val="es-ES"/>
        </w:rPr>
        <w:t>Acciones recomendadas</w:t>
      </w:r>
    </w:p>
    <w:p w14:paraId="180331FF" w14:textId="77777777" w:rsidR="00661875" w:rsidRPr="00810763" w:rsidRDefault="00661875" w:rsidP="002E7111">
      <w:pPr>
        <w:keepNext/>
        <w:spacing w:after="0" w:line="240" w:lineRule="auto"/>
        <w:jc w:val="both"/>
        <w:rPr>
          <w:rFonts w:cs="Arial"/>
          <w:lang w:val="es-ES"/>
        </w:rPr>
      </w:pPr>
    </w:p>
    <w:p w14:paraId="4DA1BFBB" w14:textId="77777777" w:rsidR="00661875" w:rsidRPr="00810763" w:rsidRDefault="00661875" w:rsidP="00FF2C7B">
      <w:pPr>
        <w:widowControl w:val="0"/>
        <w:numPr>
          <w:ilvl w:val="0"/>
          <w:numId w:val="5"/>
        </w:numPr>
        <w:autoSpaceDE w:val="0"/>
        <w:autoSpaceDN w:val="0"/>
        <w:adjustRightInd w:val="0"/>
        <w:spacing w:after="0" w:line="240" w:lineRule="auto"/>
        <w:ind w:left="567" w:hanging="567"/>
        <w:jc w:val="both"/>
        <w:rPr>
          <w:rFonts w:cs="Arial"/>
          <w:lang w:val="es-ES"/>
        </w:rPr>
      </w:pPr>
      <w:r w:rsidRPr="00810763">
        <w:rPr>
          <w:rFonts w:cs="Arial"/>
          <w:lang w:val="es-ES" w:eastAsia="es-ES"/>
        </w:rPr>
        <w:t>Se recomienda a la Conferencia de las Partes que:</w:t>
      </w:r>
    </w:p>
    <w:p w14:paraId="51453655" w14:textId="77777777" w:rsidR="00661875" w:rsidRPr="00810763" w:rsidRDefault="00661875" w:rsidP="002E7111">
      <w:pPr>
        <w:spacing w:after="0" w:line="240" w:lineRule="auto"/>
        <w:jc w:val="both"/>
        <w:rPr>
          <w:rFonts w:cs="Arial"/>
          <w:lang w:val="es-ES"/>
        </w:rPr>
      </w:pPr>
    </w:p>
    <w:p w14:paraId="366837CF" w14:textId="47271F78" w:rsidR="001A2ED9" w:rsidRPr="00381C2F" w:rsidRDefault="00831DC2" w:rsidP="002E7111">
      <w:pPr>
        <w:pStyle w:val="Secondnumbering"/>
        <w:jc w:val="both"/>
        <w:rPr>
          <w:lang w:val="es-ES"/>
        </w:rPr>
      </w:pPr>
      <w:r w:rsidRPr="00810763">
        <w:rPr>
          <w:rFonts w:cs="Arial"/>
          <w:lang w:val="es-ES"/>
        </w:rPr>
        <w:t>tome nota de</w:t>
      </w:r>
      <w:r w:rsidR="00381C2F">
        <w:rPr>
          <w:rFonts w:cs="Arial"/>
          <w:lang w:val="es-ES"/>
        </w:rPr>
        <w:t xml:space="preserve">l </w:t>
      </w:r>
      <w:r w:rsidRPr="00810763">
        <w:rPr>
          <w:rFonts w:cs="Arial"/>
          <w:lang w:val="es-ES"/>
        </w:rPr>
        <w:t xml:space="preserve">documento informativo </w:t>
      </w:r>
      <w:r w:rsidR="00381C2F" w:rsidRPr="00381C2F">
        <w:rPr>
          <w:lang w:val="es-ES"/>
        </w:rPr>
        <w:t>UNEP/CMS/CoP14/Inf.30.4.1</w:t>
      </w:r>
    </w:p>
    <w:p w14:paraId="5731D53E" w14:textId="0D2527AB" w:rsidR="00831DC2" w:rsidRPr="00810763" w:rsidRDefault="00831DC2" w:rsidP="002E7111">
      <w:pPr>
        <w:pStyle w:val="Secondnumbering"/>
        <w:numPr>
          <w:ilvl w:val="0"/>
          <w:numId w:val="0"/>
        </w:numPr>
        <w:ind w:left="1134"/>
        <w:jc w:val="both"/>
        <w:rPr>
          <w:lang w:val="es-ES"/>
        </w:rPr>
      </w:pPr>
    </w:p>
    <w:p w14:paraId="55DD6E40" w14:textId="2C89E4A8" w:rsidR="00D537E4" w:rsidRPr="00810763" w:rsidRDefault="00831DC2" w:rsidP="002E7111">
      <w:pPr>
        <w:pStyle w:val="Secondnumbering"/>
        <w:jc w:val="both"/>
        <w:rPr>
          <w:lang w:val="es-ES"/>
        </w:rPr>
      </w:pPr>
      <w:r w:rsidRPr="00810763">
        <w:rPr>
          <w:rFonts w:cs="Arial"/>
          <w:lang w:val="es-ES"/>
        </w:rPr>
        <w:t>adopte los proyectos de modificación de la Resolución 12.21 que figuran en el Anexo 1 del presente documento;</w:t>
      </w:r>
    </w:p>
    <w:p w14:paraId="2ADB697D" w14:textId="77777777" w:rsidR="002A012C" w:rsidRPr="00810763" w:rsidRDefault="002A012C" w:rsidP="002E7111">
      <w:pPr>
        <w:pStyle w:val="Secondnumbering"/>
        <w:numPr>
          <w:ilvl w:val="0"/>
          <w:numId w:val="0"/>
        </w:numPr>
        <w:ind w:left="1134"/>
        <w:jc w:val="both"/>
        <w:rPr>
          <w:lang w:val="es-ES"/>
        </w:rPr>
      </w:pPr>
    </w:p>
    <w:p w14:paraId="0A7F3D8B" w14:textId="78EE4715" w:rsidR="000C349E" w:rsidRPr="00810763" w:rsidRDefault="008B1B57" w:rsidP="002E7111">
      <w:pPr>
        <w:pStyle w:val="Secondnumbering"/>
        <w:jc w:val="both"/>
        <w:rPr>
          <w:lang w:val="es-ES"/>
        </w:rPr>
      </w:pPr>
      <w:r w:rsidRPr="00810763">
        <w:rPr>
          <w:rFonts w:cs="Arial"/>
          <w:lang w:val="es-ES"/>
        </w:rPr>
        <w:t>adopte el proyecto de Decisiones incluido en el Anexo 2 de este documento.</w:t>
      </w:r>
    </w:p>
    <w:p w14:paraId="648DCE6F" w14:textId="6E887AAB" w:rsidR="00C15318" w:rsidRPr="00810763" w:rsidRDefault="00C15318" w:rsidP="002E7111">
      <w:pPr>
        <w:pStyle w:val="ListParagraph"/>
        <w:spacing w:after="0" w:line="240" w:lineRule="auto"/>
        <w:ind w:left="1134"/>
        <w:contextualSpacing w:val="0"/>
        <w:jc w:val="both"/>
        <w:rPr>
          <w:rFonts w:cs="Arial"/>
          <w:lang w:val="es-ES"/>
        </w:rPr>
      </w:pPr>
    </w:p>
    <w:p w14:paraId="2F3558D5" w14:textId="2E2BFB33" w:rsidR="007D77D9" w:rsidRPr="00810763" w:rsidRDefault="00831DC2" w:rsidP="002E7111">
      <w:pPr>
        <w:pStyle w:val="Secondnumbering"/>
        <w:ind w:left="1135" w:hanging="284"/>
        <w:jc w:val="both"/>
        <w:rPr>
          <w:lang w:val="es-ES"/>
        </w:rPr>
      </w:pPr>
      <w:r w:rsidRPr="00810763">
        <w:rPr>
          <w:rFonts w:cs="Arial"/>
          <w:lang w:val="es-ES"/>
        </w:rPr>
        <w:t>elimine las Decisiones 13.126-13.128</w:t>
      </w:r>
    </w:p>
    <w:p w14:paraId="2C9DBB6C" w14:textId="77777777" w:rsidR="007D77D9" w:rsidRPr="00810763" w:rsidRDefault="007D77D9" w:rsidP="002E7111">
      <w:pPr>
        <w:pStyle w:val="Secondnumbering"/>
        <w:numPr>
          <w:ilvl w:val="0"/>
          <w:numId w:val="0"/>
        </w:numPr>
        <w:ind w:left="1135"/>
        <w:jc w:val="both"/>
        <w:rPr>
          <w:lang w:val="es-ES"/>
        </w:rPr>
      </w:pPr>
    </w:p>
    <w:p w14:paraId="38982710" w14:textId="77777777" w:rsidR="005F3E4B" w:rsidRPr="00810763" w:rsidRDefault="005F3E4B" w:rsidP="002E7111">
      <w:pPr>
        <w:pStyle w:val="ListParagraph"/>
        <w:jc w:val="both"/>
        <w:rPr>
          <w:lang w:val="es-ES"/>
        </w:rPr>
      </w:pPr>
    </w:p>
    <w:p w14:paraId="4E309385" w14:textId="77777777" w:rsidR="005F3E4B" w:rsidRPr="00810763" w:rsidRDefault="005F3E4B" w:rsidP="00997C59">
      <w:pPr>
        <w:pStyle w:val="Secondnumbering"/>
        <w:numPr>
          <w:ilvl w:val="0"/>
          <w:numId w:val="0"/>
        </w:numPr>
        <w:ind w:left="851"/>
        <w:rPr>
          <w:lang w:val="es-ES"/>
        </w:rPr>
      </w:pPr>
    </w:p>
    <w:p w14:paraId="408E8878" w14:textId="77777777" w:rsidR="002C6BD6" w:rsidRPr="00810763" w:rsidRDefault="002C6BD6" w:rsidP="00392513">
      <w:pPr>
        <w:rPr>
          <w:rFonts w:cs="Arial"/>
          <w:caps/>
          <w:lang w:val="es-ES"/>
        </w:rPr>
        <w:sectPr w:rsidR="002C6BD6" w:rsidRPr="00810763" w:rsidSect="004970B5">
          <w:headerReference w:type="even" r:id="rId23"/>
          <w:headerReference w:type="default" r:id="rId24"/>
          <w:footerReference w:type="default" r:id="rId25"/>
          <w:headerReference w:type="first" r:id="rId26"/>
          <w:footerReference w:type="first" r:id="rId27"/>
          <w:type w:val="continuous"/>
          <w:pgSz w:w="11906" w:h="16838" w:code="9"/>
          <w:pgMar w:top="1440" w:right="1440" w:bottom="1440" w:left="1440" w:header="720" w:footer="720" w:gutter="0"/>
          <w:cols w:space="720"/>
          <w:titlePg/>
          <w:docGrid w:linePitch="360"/>
        </w:sectPr>
      </w:pPr>
    </w:p>
    <w:p w14:paraId="371628D4" w14:textId="72D633DC" w:rsidR="00831DC2" w:rsidRPr="00810763" w:rsidRDefault="009D24CF" w:rsidP="00C15318">
      <w:pPr>
        <w:pStyle w:val="Secondnumbering"/>
        <w:numPr>
          <w:ilvl w:val="0"/>
          <w:numId w:val="0"/>
        </w:numPr>
        <w:jc w:val="right"/>
        <w:rPr>
          <w:lang w:val="es-ES"/>
        </w:rPr>
      </w:pPr>
      <w:r>
        <w:rPr>
          <w:rFonts w:cs="Arial"/>
          <w:b/>
          <w:lang w:val="es-ES"/>
        </w:rPr>
        <w:lastRenderedPageBreak/>
        <w:t xml:space="preserve">ANEXO </w:t>
      </w:r>
      <w:r w:rsidR="00361688" w:rsidRPr="009D24CF">
        <w:rPr>
          <w:rFonts w:cs="Arial"/>
          <w:b/>
          <w:lang w:val="es-ES"/>
        </w:rPr>
        <w:t>1</w:t>
      </w:r>
    </w:p>
    <w:p w14:paraId="47127573" w14:textId="77777777" w:rsidR="00831DC2" w:rsidRPr="00810763" w:rsidRDefault="00831DC2" w:rsidP="00831DC2">
      <w:pPr>
        <w:widowControl w:val="0"/>
        <w:autoSpaceDE w:val="0"/>
        <w:autoSpaceDN w:val="0"/>
        <w:adjustRightInd w:val="0"/>
        <w:spacing w:after="0" w:line="240" w:lineRule="auto"/>
        <w:ind w:left="720"/>
        <w:contextualSpacing/>
        <w:rPr>
          <w:rFonts w:eastAsia="Times New Roman" w:cs="Arial"/>
          <w:lang w:val="es-ES"/>
        </w:rPr>
      </w:pPr>
    </w:p>
    <w:p w14:paraId="6570F496" w14:textId="2A47C2D3" w:rsidR="002F65B5" w:rsidRPr="009D24CF" w:rsidRDefault="009D24CF" w:rsidP="005874F5">
      <w:pPr>
        <w:pStyle w:val="Secondnumbering"/>
        <w:numPr>
          <w:ilvl w:val="0"/>
          <w:numId w:val="0"/>
        </w:numPr>
        <w:jc w:val="center"/>
        <w:rPr>
          <w:b/>
          <w:bCs/>
          <w:lang w:val="es-ES"/>
        </w:rPr>
      </w:pPr>
      <w:r w:rsidRPr="009D24CF">
        <w:rPr>
          <w:b/>
          <w:bCs/>
          <w:lang w:val="es-ES"/>
        </w:rPr>
        <w:t xml:space="preserve">REVISIÓN PROPUESTA DE LA </w:t>
      </w:r>
      <w:r>
        <w:rPr>
          <w:b/>
          <w:bCs/>
          <w:lang w:val="es-ES"/>
        </w:rPr>
        <w:t>RESOLUCIÓN</w:t>
      </w:r>
      <w:r w:rsidR="00942304" w:rsidRPr="009D24CF">
        <w:rPr>
          <w:b/>
          <w:bCs/>
          <w:lang w:val="es-ES"/>
        </w:rPr>
        <w:t xml:space="preserve"> 12.21</w:t>
      </w:r>
      <w:r w:rsidR="00421246" w:rsidRPr="009D24CF">
        <w:rPr>
          <w:b/>
          <w:bCs/>
          <w:lang w:val="es-ES"/>
        </w:rPr>
        <w:t xml:space="preserve"> (Rev. COP14)</w:t>
      </w:r>
    </w:p>
    <w:p w14:paraId="50461A44" w14:textId="77777777" w:rsidR="00942304" w:rsidRPr="009D24CF" w:rsidRDefault="00942304" w:rsidP="00DD07FD">
      <w:pPr>
        <w:pStyle w:val="Secondnumbering"/>
        <w:numPr>
          <w:ilvl w:val="0"/>
          <w:numId w:val="0"/>
        </w:numPr>
        <w:rPr>
          <w:lang w:val="es-ES"/>
        </w:rPr>
      </w:pPr>
    </w:p>
    <w:p w14:paraId="2DB62971" w14:textId="1AEEBA11" w:rsidR="00942304" w:rsidRPr="00810763" w:rsidRDefault="00942304" w:rsidP="00942304">
      <w:pPr>
        <w:jc w:val="center"/>
        <w:rPr>
          <w:rFonts w:cs="Arial"/>
          <w:b/>
          <w:bCs/>
          <w:caps/>
          <w:lang w:val="es-ES"/>
        </w:rPr>
      </w:pPr>
      <w:r w:rsidRPr="00810763">
        <w:rPr>
          <w:rFonts w:cs="Arial"/>
          <w:b/>
          <w:caps/>
          <w:lang w:val="es-ES"/>
        </w:rPr>
        <w:t>C</w:t>
      </w:r>
      <w:r w:rsidR="009D24CF">
        <w:rPr>
          <w:rFonts w:cs="Arial"/>
          <w:b/>
          <w:caps/>
          <w:lang w:val="es-ES"/>
        </w:rPr>
        <w:t>AMBIO CLIMÁTICO Y ESPECIES MIGRATORIAS</w:t>
      </w:r>
    </w:p>
    <w:p w14:paraId="70E3FFFE" w14:textId="5DE80C37" w:rsidR="00942304" w:rsidRDefault="00C62670" w:rsidP="00EF6191">
      <w:pPr>
        <w:pStyle w:val="Secondnumbering"/>
        <w:numPr>
          <w:ilvl w:val="0"/>
          <w:numId w:val="0"/>
        </w:numPr>
        <w:jc w:val="center"/>
        <w:rPr>
          <w:rFonts w:cs="Arial"/>
          <w:lang w:val="es-ES"/>
        </w:rPr>
      </w:pPr>
      <w:r w:rsidRPr="00C62670">
        <w:rPr>
          <w:rFonts w:cs="Arial"/>
          <w:lang w:val="es-ES"/>
        </w:rPr>
        <w:t>Adoptada por la Conferencia de las Partes en su 12ª reunión (Manila, octubre de 2017); revisada por la Conferencia de las Partes en su 14ª reunión (Samarcanda, octubre de 2023).</w:t>
      </w:r>
    </w:p>
    <w:p w14:paraId="173843D4" w14:textId="77777777" w:rsidR="00C62670" w:rsidRPr="00C62670" w:rsidRDefault="00C62670" w:rsidP="00DD07FD">
      <w:pPr>
        <w:pStyle w:val="Secondnumbering"/>
        <w:numPr>
          <w:ilvl w:val="0"/>
          <w:numId w:val="0"/>
        </w:numPr>
        <w:rPr>
          <w:lang w:val="es-ES"/>
        </w:rPr>
      </w:pPr>
    </w:p>
    <w:p w14:paraId="73E311FF" w14:textId="77777777" w:rsidR="00EA13F6" w:rsidRPr="00AA5492" w:rsidRDefault="00EA13F6" w:rsidP="00EA13F6">
      <w:pPr>
        <w:pStyle w:val="Secondnumbering"/>
        <w:numPr>
          <w:ilvl w:val="0"/>
          <w:numId w:val="0"/>
        </w:numPr>
        <w:jc w:val="both"/>
        <w:rPr>
          <w:lang w:val="es-ES"/>
        </w:rPr>
      </w:pPr>
      <w:r w:rsidRPr="00EA13F6">
        <w:rPr>
          <w:lang w:val="es-ES"/>
        </w:rPr>
        <w:t xml:space="preserve">La Resolución 12.21 se adoptó tras la consolidación de la Recomendación 5.5 y las Resoluciones 8.13, 9.7, 10.19 y 11.26, que fueron derogadas. </w:t>
      </w:r>
      <w:r w:rsidRPr="00AA5492">
        <w:rPr>
          <w:lang w:val="es-ES"/>
        </w:rPr>
        <w:t>La Resolución se volvió a modificar en la COP14.</w:t>
      </w:r>
    </w:p>
    <w:p w14:paraId="6936682F" w14:textId="77777777" w:rsidR="00EA13F6" w:rsidRPr="00AA5492" w:rsidRDefault="00EA13F6" w:rsidP="00EA13F6">
      <w:pPr>
        <w:pStyle w:val="Secondnumbering"/>
        <w:numPr>
          <w:ilvl w:val="0"/>
          <w:numId w:val="0"/>
        </w:numPr>
        <w:jc w:val="both"/>
        <w:rPr>
          <w:lang w:val="es-ES"/>
        </w:rPr>
      </w:pPr>
    </w:p>
    <w:p w14:paraId="01A63DDC" w14:textId="6747B959" w:rsidR="002F65B5" w:rsidRPr="00EA13F6" w:rsidRDefault="00EA13F6" w:rsidP="00EA13F6">
      <w:pPr>
        <w:pStyle w:val="Secondnumbering"/>
        <w:numPr>
          <w:ilvl w:val="0"/>
          <w:numId w:val="0"/>
        </w:numPr>
        <w:rPr>
          <w:lang w:val="es-ES"/>
        </w:rPr>
      </w:pPr>
      <w:r w:rsidRPr="00EA13F6">
        <w:rPr>
          <w:lang w:val="es-ES"/>
        </w:rPr>
        <w:t>NB: El nuevo texto propuesto aparece subrayado. El texto que debe suprimirse aparece tachado.</w:t>
      </w:r>
      <w:r w:rsidR="002F65B5" w:rsidRPr="00EA13F6">
        <w:rPr>
          <w:lang w:val="es-ES"/>
        </w:rPr>
        <w:t xml:space="preserve"> </w:t>
      </w:r>
    </w:p>
    <w:p w14:paraId="396A187B" w14:textId="77777777" w:rsidR="00763F68" w:rsidRPr="00EA13F6" w:rsidRDefault="00763F68" w:rsidP="00DD07FD">
      <w:pPr>
        <w:pStyle w:val="Secondnumbering"/>
        <w:numPr>
          <w:ilvl w:val="0"/>
          <w:numId w:val="0"/>
        </w:numPr>
        <w:rPr>
          <w:lang w:val="es-ES"/>
        </w:rPr>
      </w:pPr>
    </w:p>
    <w:tbl>
      <w:tblPr>
        <w:tblStyle w:val="TableGrid"/>
        <w:tblW w:w="14737" w:type="dxa"/>
        <w:tblLook w:val="04A0" w:firstRow="1" w:lastRow="0" w:firstColumn="1" w:lastColumn="0" w:noHBand="0" w:noVBand="1"/>
      </w:tblPr>
      <w:tblGrid>
        <w:gridCol w:w="6869"/>
        <w:gridCol w:w="2698"/>
        <w:gridCol w:w="5170"/>
      </w:tblGrid>
      <w:tr w:rsidR="00763F68" w:rsidRPr="00810763" w14:paraId="007B3B38" w14:textId="1D6DAFDF" w:rsidTr="009468E0">
        <w:trPr>
          <w:tblHeader/>
        </w:trPr>
        <w:tc>
          <w:tcPr>
            <w:tcW w:w="6869" w:type="dxa"/>
          </w:tcPr>
          <w:p w14:paraId="3EBA8863" w14:textId="5E85DE4E" w:rsidR="00763F68" w:rsidRPr="006A5FA5" w:rsidRDefault="006A5FA5" w:rsidP="00F50D9C">
            <w:pPr>
              <w:spacing w:before="60" w:after="60"/>
              <w:jc w:val="both"/>
              <w:rPr>
                <w:rFonts w:cs="Arial"/>
                <w:b/>
                <w:bCs/>
                <w:i/>
                <w:lang w:val="es-ES"/>
              </w:rPr>
            </w:pPr>
            <w:r w:rsidRPr="006A5FA5">
              <w:rPr>
                <w:rFonts w:cs="Arial"/>
                <w:b/>
                <w:bCs/>
                <w:i/>
                <w:lang w:val="es-ES"/>
              </w:rPr>
              <w:t>Texto existente con las modificaciones subrayadas y tachadas</w:t>
            </w:r>
          </w:p>
        </w:tc>
        <w:tc>
          <w:tcPr>
            <w:tcW w:w="2698" w:type="dxa"/>
          </w:tcPr>
          <w:p w14:paraId="150F213F" w14:textId="656F3E9E" w:rsidR="00763F68" w:rsidRPr="00810763" w:rsidRDefault="00763F68" w:rsidP="00F50D9C">
            <w:pPr>
              <w:spacing w:before="60" w:after="60"/>
              <w:jc w:val="both"/>
              <w:rPr>
                <w:rFonts w:cs="Arial"/>
                <w:b/>
                <w:bCs/>
                <w:lang w:val="es-ES"/>
              </w:rPr>
            </w:pPr>
            <w:r w:rsidRPr="00810763">
              <w:rPr>
                <w:rFonts w:cs="Arial"/>
                <w:b/>
                <w:bCs/>
                <w:lang w:val="es-ES"/>
              </w:rPr>
              <w:t>Com</w:t>
            </w:r>
            <w:r w:rsidR="006A5FA5">
              <w:rPr>
                <w:rFonts w:cs="Arial"/>
                <w:b/>
                <w:bCs/>
                <w:lang w:val="es-ES"/>
              </w:rPr>
              <w:t>entario</w:t>
            </w:r>
          </w:p>
        </w:tc>
        <w:tc>
          <w:tcPr>
            <w:tcW w:w="5170" w:type="dxa"/>
          </w:tcPr>
          <w:p w14:paraId="1400B397" w14:textId="5CCAFF2C" w:rsidR="00763F68" w:rsidRPr="00810763" w:rsidRDefault="00A23F6C" w:rsidP="00F50D9C">
            <w:pPr>
              <w:spacing w:before="60" w:after="60"/>
              <w:jc w:val="both"/>
              <w:rPr>
                <w:rFonts w:cs="Arial"/>
                <w:b/>
                <w:bCs/>
                <w:lang w:val="es-ES"/>
              </w:rPr>
            </w:pPr>
            <w:r w:rsidRPr="00A23F6C">
              <w:rPr>
                <w:rFonts w:cs="Arial"/>
                <w:b/>
                <w:bCs/>
                <w:lang w:val="es-ES"/>
              </w:rPr>
              <w:t>Nuevo texto propuesto</w:t>
            </w:r>
          </w:p>
        </w:tc>
      </w:tr>
      <w:tr w:rsidR="00763F68" w:rsidRPr="007E7EFD" w14:paraId="6D0AC7CE" w14:textId="79F65675" w:rsidTr="009468E0">
        <w:tc>
          <w:tcPr>
            <w:tcW w:w="6869" w:type="dxa"/>
          </w:tcPr>
          <w:p w14:paraId="791DAB9B" w14:textId="505B5677" w:rsidR="00763F68" w:rsidRPr="00F72D86" w:rsidRDefault="005F0714" w:rsidP="00F72D86">
            <w:pPr>
              <w:spacing w:before="60" w:after="60"/>
              <w:jc w:val="both"/>
              <w:rPr>
                <w:rFonts w:cs="Arial"/>
                <w:lang w:val="es-ES"/>
              </w:rPr>
            </w:pPr>
            <w:r w:rsidRPr="005F0714">
              <w:rPr>
                <w:rFonts w:cs="Arial"/>
                <w:i/>
                <w:lang w:val="es-ES"/>
              </w:rPr>
              <w:t xml:space="preserve">Recordando </w:t>
            </w:r>
            <w:r w:rsidRPr="005A0E1F">
              <w:rPr>
                <w:rFonts w:cs="Arial"/>
                <w:iCs/>
                <w:lang w:val="es-ES"/>
              </w:rPr>
              <w:t>la Recomendación 5.51 y las Resoluciones 8.13, 9.7, 10.19, y 11.26</w:t>
            </w:r>
            <w:r w:rsidRPr="005A0E1F">
              <w:rPr>
                <w:rFonts w:cs="Arial"/>
                <w:iCs/>
                <w:vertAlign w:val="superscript"/>
                <w:lang w:val="es-ES"/>
              </w:rPr>
              <w:t>,</w:t>
            </w:r>
            <w:r w:rsidR="004E1207" w:rsidRPr="005A0E1F">
              <w:rPr>
                <w:rStyle w:val="FootnoteReference"/>
                <w:iCs/>
                <w:vertAlign w:val="superscript"/>
                <w:lang w:val="es-ES"/>
              </w:rPr>
              <w:footnoteReference w:id="11"/>
            </w:r>
            <w:r w:rsidR="00763F68" w:rsidRPr="005A0E1F">
              <w:rPr>
                <w:rFonts w:cs="Arial"/>
                <w:iCs/>
                <w:u w:val="single"/>
                <w:vertAlign w:val="superscript"/>
                <w:lang w:val="es-ES"/>
              </w:rPr>
              <w:t>,</w:t>
            </w:r>
          </w:p>
        </w:tc>
        <w:tc>
          <w:tcPr>
            <w:tcW w:w="2698" w:type="dxa"/>
          </w:tcPr>
          <w:p w14:paraId="024D5D8E" w14:textId="57E40ED7" w:rsidR="00763F68" w:rsidRPr="004F070B" w:rsidRDefault="004F070B" w:rsidP="00F50D9C">
            <w:pPr>
              <w:spacing w:before="60" w:after="60"/>
              <w:jc w:val="both"/>
              <w:rPr>
                <w:rFonts w:cs="Arial"/>
                <w:lang w:val="es-ES"/>
              </w:rPr>
            </w:pPr>
            <w:r w:rsidRPr="004F070B">
              <w:rPr>
                <w:rFonts w:cs="Arial"/>
                <w:lang w:val="es-ES"/>
              </w:rPr>
              <w:t xml:space="preserve">La Secretaría aconseja mantener una cláusula preambular en las resoluciones que han sido consolidadas o modificadas, en la que se exponga el historial, junto con una nota a pie de página. El párrafo </w:t>
            </w:r>
            <w:r>
              <w:rPr>
                <w:rFonts w:cs="Arial"/>
                <w:lang w:val="es-ES"/>
              </w:rPr>
              <w:t>operativo</w:t>
            </w:r>
            <w:r w:rsidRPr="004F070B">
              <w:rPr>
                <w:rFonts w:cs="Arial"/>
                <w:lang w:val="es-ES"/>
              </w:rPr>
              <w:t xml:space="preserve"> que deroga las resoluciones anteriores debe suprimirse.</w:t>
            </w:r>
          </w:p>
        </w:tc>
        <w:tc>
          <w:tcPr>
            <w:tcW w:w="5170" w:type="dxa"/>
          </w:tcPr>
          <w:p w14:paraId="7A5FC5F4" w14:textId="4A911C85" w:rsidR="00763F68" w:rsidRPr="00EF6112" w:rsidRDefault="00EF6112" w:rsidP="00F50D9C">
            <w:pPr>
              <w:spacing w:before="60" w:after="60"/>
              <w:jc w:val="both"/>
              <w:rPr>
                <w:rFonts w:cs="Arial"/>
                <w:lang w:val="es-ES"/>
              </w:rPr>
            </w:pPr>
            <w:r w:rsidRPr="005F0714">
              <w:rPr>
                <w:rFonts w:cs="Arial"/>
                <w:i/>
                <w:lang w:val="es-ES"/>
              </w:rPr>
              <w:t xml:space="preserve">Recordando </w:t>
            </w:r>
            <w:r w:rsidRPr="00513532">
              <w:rPr>
                <w:rFonts w:cs="Arial"/>
                <w:iCs/>
                <w:lang w:val="es-ES"/>
              </w:rPr>
              <w:t>la Recomendación 5.51 y las Resoluciones 8.13, 9.7, 10.19, y 11.26</w:t>
            </w:r>
            <w:r w:rsidRPr="00513532">
              <w:rPr>
                <w:rFonts w:cs="Arial"/>
                <w:iCs/>
                <w:vertAlign w:val="superscript"/>
                <w:lang w:val="es-ES"/>
              </w:rPr>
              <w:t>,</w:t>
            </w:r>
            <w:r w:rsidRPr="00513532">
              <w:rPr>
                <w:rStyle w:val="FootnoteReference"/>
                <w:iCs/>
                <w:vertAlign w:val="superscript"/>
                <w:lang w:val="es-ES"/>
              </w:rPr>
              <w:footnoteReference w:id="12"/>
            </w:r>
            <w:r w:rsidRPr="00513532">
              <w:rPr>
                <w:rFonts w:cs="Arial"/>
                <w:iCs/>
                <w:u w:val="single"/>
                <w:vertAlign w:val="superscript"/>
                <w:lang w:val="es-ES"/>
              </w:rPr>
              <w:t>,</w:t>
            </w:r>
          </w:p>
        </w:tc>
      </w:tr>
      <w:tr w:rsidR="00EA5063" w:rsidRPr="007E7EFD" w14:paraId="51D16155" w14:textId="473A20CB" w:rsidTr="009468E0">
        <w:tc>
          <w:tcPr>
            <w:tcW w:w="6869" w:type="dxa"/>
          </w:tcPr>
          <w:p w14:paraId="78594487" w14:textId="77777777" w:rsidR="002D5451" w:rsidRPr="00513532" w:rsidRDefault="002D5451" w:rsidP="002D5451">
            <w:pPr>
              <w:spacing w:before="60" w:after="60"/>
              <w:jc w:val="both"/>
              <w:rPr>
                <w:rFonts w:cs="Arial"/>
                <w:iCs/>
                <w:u w:val="single"/>
                <w:lang w:val="es-ES"/>
              </w:rPr>
            </w:pPr>
            <w:r w:rsidRPr="002D5451">
              <w:rPr>
                <w:rFonts w:cs="Arial"/>
                <w:i/>
                <w:u w:val="single"/>
                <w:lang w:val="es-ES"/>
              </w:rPr>
              <w:t>Reconociendo con extrema preocupación</w:t>
            </w:r>
            <w:r w:rsidRPr="00513532">
              <w:rPr>
                <w:rFonts w:cs="Arial"/>
                <w:iCs/>
                <w:u w:val="single"/>
                <w:lang w:val="es-ES"/>
              </w:rPr>
              <w:t xml:space="preserve"> que los impactos del cambio climático están ocurriendo ahora, que algunos de los impactos sobre las especies migratorias son catastróficos, y que se </w:t>
            </w:r>
            <w:r w:rsidRPr="00513532">
              <w:rPr>
                <w:rFonts w:cs="Arial"/>
                <w:iCs/>
                <w:u w:val="single"/>
                <w:lang w:val="es-ES"/>
              </w:rPr>
              <w:lastRenderedPageBreak/>
              <w:t xml:space="preserve">están produciendo cambios tanto en las especies individuales, como a nivel de ecosistema, </w:t>
            </w:r>
          </w:p>
          <w:p w14:paraId="13A6D82C" w14:textId="77777777" w:rsidR="002D5451" w:rsidRPr="00513532" w:rsidRDefault="002D5451" w:rsidP="002D5451">
            <w:pPr>
              <w:spacing w:before="60" w:after="60"/>
              <w:jc w:val="both"/>
              <w:rPr>
                <w:rFonts w:cs="Arial"/>
                <w:iCs/>
                <w:u w:val="single"/>
                <w:lang w:val="es-ES"/>
              </w:rPr>
            </w:pPr>
            <w:r w:rsidRPr="002D5451">
              <w:rPr>
                <w:rFonts w:cs="Arial"/>
                <w:i/>
                <w:u w:val="single"/>
                <w:lang w:val="es-ES"/>
              </w:rPr>
              <w:t xml:space="preserve">Preocupados además </w:t>
            </w:r>
            <w:r w:rsidRPr="00513532">
              <w:rPr>
                <w:rFonts w:cs="Arial"/>
                <w:iCs/>
                <w:u w:val="single"/>
                <w:lang w:val="es-ES"/>
              </w:rPr>
              <w:t>por el hecho de que la frecuencia y la intensidad de los fenómenos meteorológicos graves, así como la probabilidad de que estos fenómenos tengan graves repercusiones, están aumentando,</w:t>
            </w:r>
          </w:p>
          <w:p w14:paraId="34DE5694" w14:textId="77777777" w:rsidR="00EA5063" w:rsidRDefault="002D5451" w:rsidP="002D5451">
            <w:pPr>
              <w:pStyle w:val="PlainText"/>
              <w:spacing w:before="60" w:after="60"/>
              <w:jc w:val="both"/>
              <w:rPr>
                <w:rFonts w:cs="Arial"/>
                <w:i/>
                <w:u w:val="single"/>
                <w:lang w:val="es-ES"/>
              </w:rPr>
            </w:pPr>
            <w:r w:rsidRPr="002D5451">
              <w:rPr>
                <w:rFonts w:cs="Arial"/>
                <w:i/>
                <w:u w:val="single"/>
                <w:lang w:val="es-ES"/>
              </w:rPr>
              <w:t xml:space="preserve">Recordando </w:t>
            </w:r>
            <w:r w:rsidRPr="00513532">
              <w:rPr>
                <w:rFonts w:cs="Arial"/>
                <w:iCs/>
                <w:u w:val="single"/>
                <w:lang w:val="es-ES"/>
              </w:rPr>
              <w:t>las pruebas de que la protección y restauración de los animales salvajes y de sus hábitats puede mejorar la adaptación natural y el potencial de mitigación, incluso mediante el secuestro</w:t>
            </w:r>
            <w:r w:rsidRPr="002D5451">
              <w:rPr>
                <w:rFonts w:cs="Arial"/>
                <w:i/>
                <w:u w:val="single"/>
                <w:lang w:val="es-ES"/>
              </w:rPr>
              <w:t>,</w:t>
            </w:r>
          </w:p>
          <w:p w14:paraId="442F0691" w14:textId="19C49813" w:rsidR="00845AA7" w:rsidRPr="00897191" w:rsidRDefault="00897191" w:rsidP="002D5451">
            <w:pPr>
              <w:pStyle w:val="PlainText"/>
              <w:spacing w:before="60" w:after="60"/>
              <w:jc w:val="both"/>
              <w:rPr>
                <w:i/>
                <w:iCs/>
                <w:u w:val="single"/>
                <w:lang w:val="es-ES"/>
              </w:rPr>
            </w:pPr>
            <w:r w:rsidRPr="00897191">
              <w:rPr>
                <w:i/>
                <w:iCs/>
                <w:u w:val="single"/>
                <w:lang w:val="es-ES"/>
              </w:rPr>
              <w:t>Reconociendo con igual preocupación que en algunos ecosistemas y regiones se han alcanzado límites duros y blandos para la adaptación, con considerables repercusiones en las especies migratorias y sus hábitats,</w:t>
            </w:r>
          </w:p>
        </w:tc>
        <w:tc>
          <w:tcPr>
            <w:tcW w:w="2698" w:type="dxa"/>
          </w:tcPr>
          <w:p w14:paraId="5B1BBA92" w14:textId="066E74BB" w:rsidR="00EA5063" w:rsidRPr="00761BF2" w:rsidRDefault="00761BF2" w:rsidP="00EA5063">
            <w:pPr>
              <w:spacing w:before="60" w:after="60"/>
              <w:jc w:val="both"/>
              <w:rPr>
                <w:rFonts w:cs="Arial"/>
                <w:lang w:val="es-ES"/>
              </w:rPr>
            </w:pPr>
            <w:r w:rsidRPr="00761BF2">
              <w:rPr>
                <w:rFonts w:cs="Arial"/>
                <w:lang w:val="es-ES"/>
              </w:rPr>
              <w:lastRenderedPageBreak/>
              <w:t xml:space="preserve">Nuevos apartados para reconocer la urgencia de </w:t>
            </w:r>
            <w:r w:rsidRPr="00761BF2">
              <w:rPr>
                <w:rFonts w:cs="Arial"/>
                <w:lang w:val="es-ES"/>
              </w:rPr>
              <w:lastRenderedPageBreak/>
              <w:t>que el cambio climático se produzca ya</w:t>
            </w:r>
          </w:p>
        </w:tc>
        <w:tc>
          <w:tcPr>
            <w:tcW w:w="5170" w:type="dxa"/>
          </w:tcPr>
          <w:p w14:paraId="6091FAB2" w14:textId="77777777" w:rsidR="00761BF2" w:rsidRPr="00513532" w:rsidRDefault="00761BF2" w:rsidP="00761BF2">
            <w:pPr>
              <w:spacing w:before="60" w:after="60"/>
              <w:jc w:val="both"/>
              <w:rPr>
                <w:rFonts w:cs="Arial"/>
                <w:iCs/>
                <w:lang w:val="es-ES"/>
              </w:rPr>
            </w:pPr>
            <w:r w:rsidRPr="00761BF2">
              <w:rPr>
                <w:rFonts w:cs="Arial"/>
                <w:i/>
                <w:lang w:val="es-ES"/>
              </w:rPr>
              <w:lastRenderedPageBreak/>
              <w:t xml:space="preserve">Reconociendo con extrema preocupación </w:t>
            </w:r>
            <w:r w:rsidRPr="00513532">
              <w:rPr>
                <w:rFonts w:cs="Arial"/>
                <w:iCs/>
                <w:lang w:val="es-ES"/>
              </w:rPr>
              <w:t xml:space="preserve">que los impactos del cambio climático están ocurriendo ahora, que algunos de los impactos sobre las especies migratorias son catastróficos, y que se </w:t>
            </w:r>
            <w:r w:rsidRPr="00513532">
              <w:rPr>
                <w:rFonts w:cs="Arial"/>
                <w:iCs/>
                <w:lang w:val="es-ES"/>
              </w:rPr>
              <w:lastRenderedPageBreak/>
              <w:t xml:space="preserve">están produciendo cambios tanto en las especies individuales, como a nivel de ecosistema, </w:t>
            </w:r>
          </w:p>
          <w:p w14:paraId="5B4B5DE6" w14:textId="77777777" w:rsidR="00761BF2" w:rsidRPr="00761BF2" w:rsidRDefault="00761BF2" w:rsidP="00761BF2">
            <w:pPr>
              <w:spacing w:before="60" w:after="60"/>
              <w:jc w:val="both"/>
              <w:rPr>
                <w:rFonts w:cs="Arial"/>
                <w:i/>
                <w:lang w:val="es-ES"/>
              </w:rPr>
            </w:pPr>
            <w:r w:rsidRPr="00761BF2">
              <w:rPr>
                <w:rFonts w:cs="Arial"/>
                <w:i/>
                <w:lang w:val="es-ES"/>
              </w:rPr>
              <w:t>Preocupados además p</w:t>
            </w:r>
            <w:r w:rsidRPr="00513532">
              <w:rPr>
                <w:rFonts w:cs="Arial"/>
                <w:iCs/>
                <w:lang w:val="es-ES"/>
              </w:rPr>
              <w:t>or el hecho de que la frecuencia y la intensidad de los fenómenos meteorológicos graves, así como la probabilidad de que estos fenómenos tengan graves repercusiones, están aumentando,</w:t>
            </w:r>
          </w:p>
          <w:p w14:paraId="0991E715" w14:textId="77777777" w:rsidR="00EA5063" w:rsidRPr="00897191" w:rsidRDefault="00761BF2" w:rsidP="00761BF2">
            <w:pPr>
              <w:pStyle w:val="PlainText"/>
              <w:spacing w:before="60" w:after="60"/>
              <w:jc w:val="both"/>
              <w:rPr>
                <w:rFonts w:cs="Arial"/>
                <w:iCs/>
                <w:lang w:val="es-ES"/>
              </w:rPr>
            </w:pPr>
            <w:r w:rsidRPr="00761BF2">
              <w:rPr>
                <w:rFonts w:cs="Arial"/>
                <w:i/>
                <w:lang w:val="es-ES"/>
              </w:rPr>
              <w:t>Recordando l</w:t>
            </w:r>
            <w:r w:rsidRPr="00897191">
              <w:rPr>
                <w:rFonts w:cs="Arial"/>
                <w:iCs/>
                <w:lang w:val="es-ES"/>
              </w:rPr>
              <w:t>as pruebas de que la protección y restauración de los animales salvajes y de sus hábitats puede mejorar la adaptación natural y el potencial de mitigación, incluso mediante el secuestro</w:t>
            </w:r>
          </w:p>
          <w:p w14:paraId="1C08EF07" w14:textId="1AD83A4C" w:rsidR="00897191" w:rsidRPr="00761BF2" w:rsidRDefault="00897191" w:rsidP="00761BF2">
            <w:pPr>
              <w:pStyle w:val="PlainText"/>
              <w:spacing w:before="60" w:after="60"/>
              <w:jc w:val="both"/>
              <w:rPr>
                <w:rFonts w:cs="Arial"/>
                <w:lang w:val="es-ES"/>
              </w:rPr>
            </w:pPr>
            <w:r w:rsidRPr="00897191">
              <w:rPr>
                <w:rFonts w:cs="Arial"/>
                <w:i/>
                <w:iCs/>
                <w:lang w:val="es-ES"/>
              </w:rPr>
              <w:t>Reconociendo</w:t>
            </w:r>
            <w:r w:rsidRPr="00897191">
              <w:rPr>
                <w:rFonts w:cs="Arial"/>
                <w:lang w:val="es-ES"/>
              </w:rPr>
              <w:t xml:space="preserve"> con igual preocupación que en algunos ecosistemas y regiones se han alcanzado límites duros y blandos para la adaptación, con considerables repercusiones en las especies migratorias y sus hábitats,</w:t>
            </w:r>
          </w:p>
        </w:tc>
      </w:tr>
      <w:tr w:rsidR="00EA5063" w:rsidRPr="007E7EFD" w14:paraId="621C9238" w14:textId="1DC6ACDF" w:rsidTr="009468E0">
        <w:tc>
          <w:tcPr>
            <w:tcW w:w="6869" w:type="dxa"/>
          </w:tcPr>
          <w:p w14:paraId="51A02505" w14:textId="323BF04F" w:rsidR="00EA5063" w:rsidRPr="00A24D2D" w:rsidRDefault="00C17467" w:rsidP="00EA5063">
            <w:pPr>
              <w:spacing w:before="60" w:after="60"/>
              <w:jc w:val="both"/>
              <w:rPr>
                <w:rFonts w:cs="Arial"/>
                <w:lang w:val="es-ES"/>
              </w:rPr>
            </w:pPr>
            <w:r w:rsidRPr="00C17467">
              <w:rPr>
                <w:i/>
                <w:iCs/>
                <w:lang w:val="es-ES"/>
              </w:rPr>
              <w:lastRenderedPageBreak/>
              <w:t>Reconociendo</w:t>
            </w:r>
            <w:r w:rsidRPr="00C17467">
              <w:rPr>
                <w:lang w:val="es-ES"/>
              </w:rPr>
              <w:t xml:space="preserve"> que el cambio climático ya está teniendo un impacto adverso sobre las especies migratorias y el fenómeno de migración animal en masa (</w:t>
            </w:r>
            <w:r>
              <w:rPr>
                <w:u w:val="single"/>
                <w:lang w:val="es-ES"/>
              </w:rPr>
              <w:t>pre</w:t>
            </w:r>
            <w:r w:rsidR="004A3C16">
              <w:rPr>
                <w:u w:val="single"/>
                <w:lang w:val="es-ES"/>
              </w:rPr>
              <w:t>dic</w:t>
            </w:r>
            <w:r w:rsidR="008251CD">
              <w:rPr>
                <w:u w:val="single"/>
                <w:lang w:val="es-ES"/>
              </w:rPr>
              <w:t>has</w:t>
            </w:r>
            <w:r>
              <w:rPr>
                <w:u w:val="single"/>
                <w:lang w:val="es-ES"/>
              </w:rPr>
              <w:t xml:space="preserve"> en el doc.</w:t>
            </w:r>
            <w:r w:rsidR="00A24D2D">
              <w:rPr>
                <w:u w:val="single"/>
                <w:lang w:val="es-ES"/>
              </w:rPr>
              <w:t xml:space="preserve"> </w:t>
            </w:r>
            <w:r w:rsidRPr="00A24D2D">
              <w:rPr>
                <w:lang w:val="es-ES"/>
              </w:rPr>
              <w:t>UNEP/CMS/ScC17/Inf.12</w:t>
            </w:r>
            <w:r w:rsidR="00A24D2D" w:rsidRPr="00A24D2D">
              <w:rPr>
                <w:u w:val="single"/>
                <w:lang w:val="es-ES"/>
              </w:rPr>
              <w:t xml:space="preserve"> y</w:t>
            </w:r>
            <w:r w:rsidR="00A24D2D" w:rsidRPr="00A24D2D">
              <w:rPr>
                <w:lang w:val="es-ES"/>
              </w:rPr>
              <w:t xml:space="preserve"> </w:t>
            </w:r>
            <w:r w:rsidR="00A24D2D" w:rsidRPr="00A24D2D">
              <w:rPr>
                <w:u w:val="single"/>
                <w:lang w:val="es-ES"/>
              </w:rPr>
              <w:t>evidenciado en los documentos de información</w:t>
            </w:r>
            <w:r w:rsidR="00EA5063" w:rsidRPr="00A24D2D">
              <w:rPr>
                <w:rFonts w:cs="Arial"/>
                <w:u w:val="single"/>
                <w:lang w:val="es-ES"/>
              </w:rPr>
              <w:t xml:space="preserve"> </w:t>
            </w:r>
            <w:r w:rsidR="005213EA" w:rsidRPr="005213EA">
              <w:rPr>
                <w:rFonts w:cs="Arial"/>
                <w:u w:val="single"/>
                <w:lang w:val="es-ES"/>
              </w:rPr>
              <w:t>UNEP/CMS/ScC-SC6/Inf.12.4.1a, 12.4.1b, 12.4.1c and 12.4.1d</w:t>
            </w:r>
            <w:r w:rsidR="00EA5063" w:rsidRPr="00A24D2D">
              <w:rPr>
                <w:rFonts w:cs="Arial"/>
                <w:lang w:val="es-ES"/>
              </w:rPr>
              <w:t>),</w:t>
            </w:r>
          </w:p>
        </w:tc>
        <w:tc>
          <w:tcPr>
            <w:tcW w:w="2698" w:type="dxa"/>
          </w:tcPr>
          <w:p w14:paraId="07B9130D" w14:textId="7BE30D98" w:rsidR="00EA5063" w:rsidRPr="009A66CE" w:rsidRDefault="009A66CE" w:rsidP="00EA5063">
            <w:pPr>
              <w:spacing w:before="60" w:after="60"/>
              <w:jc w:val="both"/>
              <w:rPr>
                <w:rFonts w:cs="Arial"/>
                <w:lang w:val="es-ES"/>
              </w:rPr>
            </w:pPr>
            <w:r w:rsidRPr="009A66CE">
              <w:rPr>
                <w:rFonts w:cs="Arial"/>
                <w:lang w:val="es-ES"/>
              </w:rPr>
              <w:t xml:space="preserve">Mantener; editar para incluir los tres </w:t>
            </w:r>
            <w:r>
              <w:rPr>
                <w:rFonts w:cs="Arial"/>
                <w:lang w:val="es-ES"/>
              </w:rPr>
              <w:t>documentos de información</w:t>
            </w:r>
          </w:p>
        </w:tc>
        <w:tc>
          <w:tcPr>
            <w:tcW w:w="5170" w:type="dxa"/>
          </w:tcPr>
          <w:p w14:paraId="69E2ABDE" w14:textId="45A03805" w:rsidR="00EA5063" w:rsidRPr="00A24D2D" w:rsidRDefault="00A24D2D" w:rsidP="00EA5063">
            <w:pPr>
              <w:spacing w:before="60" w:after="60"/>
              <w:jc w:val="both"/>
              <w:rPr>
                <w:rFonts w:cs="Arial"/>
                <w:lang w:val="es-ES"/>
              </w:rPr>
            </w:pPr>
            <w:r w:rsidRPr="00A24D2D">
              <w:rPr>
                <w:rFonts w:cs="Arial"/>
                <w:i/>
                <w:lang w:val="es-ES"/>
              </w:rPr>
              <w:t xml:space="preserve">Reconociendo </w:t>
            </w:r>
            <w:r w:rsidRPr="00A24D2D">
              <w:rPr>
                <w:rFonts w:cs="Arial"/>
                <w:iCs/>
                <w:lang w:val="es-ES"/>
              </w:rPr>
              <w:t>que el cambio climático ya está teniendo un impacto adverso sobre las especies migratorias y el fenómeno de migración animal en masa (pred</w:t>
            </w:r>
            <w:r w:rsidR="008251CD">
              <w:rPr>
                <w:rFonts w:cs="Arial"/>
                <w:iCs/>
                <w:lang w:val="es-ES"/>
              </w:rPr>
              <w:t>ich</w:t>
            </w:r>
            <w:r w:rsidR="00E96D36">
              <w:rPr>
                <w:rFonts w:cs="Arial"/>
                <w:iCs/>
                <w:lang w:val="es-ES"/>
              </w:rPr>
              <w:t>as</w:t>
            </w:r>
            <w:r w:rsidRPr="00A24D2D">
              <w:rPr>
                <w:rFonts w:cs="Arial"/>
                <w:iCs/>
                <w:lang w:val="es-ES"/>
              </w:rPr>
              <w:t xml:space="preserve"> en el doc. UNEP/CMS/ScC17/Inf.12 y evidenciado en los documentos de información </w:t>
            </w:r>
            <w:r w:rsidR="005213EA" w:rsidRPr="005213EA">
              <w:rPr>
                <w:rFonts w:cs="Arial"/>
                <w:iCs/>
                <w:lang w:val="es-ES"/>
              </w:rPr>
              <w:t>UNEP/CMS/ScC-SC6/Inf.12.4.1a, 12.4.1b, 12.4.1c and 12.4.1d</w:t>
            </w:r>
            <w:r w:rsidRPr="00A24D2D">
              <w:rPr>
                <w:rFonts w:cs="Arial"/>
                <w:iCs/>
                <w:lang w:val="es-ES"/>
              </w:rPr>
              <w:t>)</w:t>
            </w:r>
            <w:r w:rsidRPr="00A24D2D">
              <w:rPr>
                <w:rFonts w:cs="Arial"/>
                <w:i/>
                <w:lang w:val="es-ES"/>
              </w:rPr>
              <w:t>,</w:t>
            </w:r>
          </w:p>
        </w:tc>
      </w:tr>
      <w:tr w:rsidR="00EA5063" w:rsidRPr="007E7EFD" w14:paraId="310DD32F" w14:textId="37E86114" w:rsidTr="009468E0">
        <w:tc>
          <w:tcPr>
            <w:tcW w:w="6869" w:type="dxa"/>
          </w:tcPr>
          <w:p w14:paraId="7D224688" w14:textId="07D99D8A" w:rsidR="00EA5063" w:rsidRPr="005A0E1F" w:rsidRDefault="005A0E1F" w:rsidP="005A0E1F">
            <w:pPr>
              <w:spacing w:before="60" w:after="60"/>
              <w:jc w:val="both"/>
              <w:rPr>
                <w:rFonts w:cs="Arial"/>
                <w:highlight w:val="yellow"/>
                <w:lang w:val="es-ES"/>
              </w:rPr>
            </w:pPr>
            <w:r w:rsidRPr="005A0E1F">
              <w:rPr>
                <w:rFonts w:cs="Arial"/>
                <w:i/>
                <w:lang w:val="es-ES"/>
              </w:rPr>
              <w:t xml:space="preserve">Reconociendo que, </w:t>
            </w:r>
            <w:r w:rsidRPr="00E96D36">
              <w:rPr>
                <w:rFonts w:cs="Arial"/>
                <w:iCs/>
                <w:lang w:val="es-ES"/>
              </w:rPr>
              <w:t>debido al cambio climático, las áreas de distribución de las especies</w:t>
            </w:r>
            <w:r w:rsidR="00E96D36">
              <w:rPr>
                <w:rFonts w:cs="Arial"/>
                <w:iCs/>
                <w:lang w:val="es-ES"/>
              </w:rPr>
              <w:t xml:space="preserve"> </w:t>
            </w:r>
            <w:r w:rsidRPr="00E96D36">
              <w:rPr>
                <w:rFonts w:cs="Arial"/>
                <w:iCs/>
                <w:lang w:val="es-ES"/>
              </w:rPr>
              <w:t>migratorias están cambiando y los instrumentos de la CMS deberán quizás adaptarse a estas</w:t>
            </w:r>
            <w:r w:rsidR="00E96D36">
              <w:rPr>
                <w:rFonts w:cs="Arial"/>
                <w:iCs/>
                <w:lang w:val="es-ES"/>
              </w:rPr>
              <w:t xml:space="preserve"> </w:t>
            </w:r>
            <w:r w:rsidRPr="00E96D36">
              <w:rPr>
                <w:rFonts w:cs="Arial"/>
                <w:iCs/>
                <w:lang w:val="es-ES"/>
              </w:rPr>
              <w:t>variaciones</w:t>
            </w:r>
          </w:p>
        </w:tc>
        <w:tc>
          <w:tcPr>
            <w:tcW w:w="2698" w:type="dxa"/>
          </w:tcPr>
          <w:p w14:paraId="26F8C798" w14:textId="59F73618" w:rsidR="00E96D36" w:rsidRPr="00810763" w:rsidRDefault="00E96D36" w:rsidP="00EA5063">
            <w:pPr>
              <w:spacing w:before="60" w:after="60"/>
              <w:jc w:val="both"/>
              <w:rPr>
                <w:rFonts w:cs="Arial"/>
                <w:highlight w:val="yellow"/>
                <w:lang w:val="es-ES"/>
              </w:rPr>
            </w:pPr>
            <w:r w:rsidRPr="009A66CE">
              <w:rPr>
                <w:rFonts w:cs="Arial"/>
                <w:lang w:val="es-ES"/>
              </w:rPr>
              <w:t>Mantener</w:t>
            </w:r>
          </w:p>
        </w:tc>
        <w:tc>
          <w:tcPr>
            <w:tcW w:w="5170" w:type="dxa"/>
          </w:tcPr>
          <w:p w14:paraId="68E118A6" w14:textId="6E8657DE" w:rsidR="00EA5063" w:rsidRPr="00E96D36" w:rsidRDefault="00E96D36" w:rsidP="00EA5063">
            <w:pPr>
              <w:spacing w:before="60" w:after="60"/>
              <w:jc w:val="both"/>
              <w:rPr>
                <w:rFonts w:cs="Arial"/>
                <w:lang w:val="es-ES"/>
              </w:rPr>
            </w:pPr>
            <w:r w:rsidRPr="00E96D36">
              <w:rPr>
                <w:rFonts w:cs="Arial"/>
                <w:i/>
                <w:lang w:val="es-ES"/>
              </w:rPr>
              <w:t xml:space="preserve">Reconociendo que, </w:t>
            </w:r>
            <w:r w:rsidRPr="00E96D36">
              <w:rPr>
                <w:rFonts w:cs="Arial"/>
                <w:iCs/>
                <w:lang w:val="es-ES"/>
              </w:rPr>
              <w:t>debido al cambio climático, las áreas de distribución de las especies migratorias están cambiando y los instrumentos de la CMS deberán quizás adaptarse a estas variaciones</w:t>
            </w:r>
          </w:p>
        </w:tc>
      </w:tr>
      <w:tr w:rsidR="00EA5063" w:rsidRPr="007E7EFD" w14:paraId="29438CA7" w14:textId="1E7B9716" w:rsidTr="009468E0">
        <w:tc>
          <w:tcPr>
            <w:tcW w:w="6869" w:type="dxa"/>
          </w:tcPr>
          <w:p w14:paraId="7A6B780E" w14:textId="34F8F3D7" w:rsidR="00EA5063" w:rsidRPr="003A757C" w:rsidRDefault="003A757C" w:rsidP="003A757C">
            <w:pPr>
              <w:spacing w:before="60" w:after="60"/>
              <w:jc w:val="both"/>
              <w:rPr>
                <w:rFonts w:cs="Arial"/>
                <w:highlight w:val="yellow"/>
                <w:lang w:val="es-ES"/>
              </w:rPr>
            </w:pPr>
            <w:r w:rsidRPr="003A757C">
              <w:rPr>
                <w:rFonts w:cs="Arial"/>
                <w:i/>
                <w:lang w:val="es-ES"/>
              </w:rPr>
              <w:t xml:space="preserve">Reconociendo que </w:t>
            </w:r>
            <w:r w:rsidRPr="003A757C">
              <w:rPr>
                <w:rFonts w:cs="Arial"/>
                <w:iCs/>
                <w:lang w:val="es-ES"/>
              </w:rPr>
              <w:t>los cambios en las actividades humanas como consecuencia del cambio</w:t>
            </w:r>
            <w:r>
              <w:rPr>
                <w:rFonts w:cs="Arial"/>
                <w:iCs/>
                <w:lang w:val="es-ES"/>
              </w:rPr>
              <w:t xml:space="preserve"> </w:t>
            </w:r>
            <w:r w:rsidRPr="003A757C">
              <w:rPr>
                <w:rFonts w:cs="Arial"/>
                <w:iCs/>
                <w:lang w:val="es-ES"/>
              </w:rPr>
              <w:t xml:space="preserve">climático, incluyendo medidas de adaptación y mitigación, pueden tener un </w:t>
            </w:r>
            <w:r>
              <w:rPr>
                <w:rFonts w:cs="Arial"/>
                <w:iCs/>
                <w:u w:val="single"/>
                <w:lang w:val="es-ES"/>
              </w:rPr>
              <w:t xml:space="preserve">significativo </w:t>
            </w:r>
            <w:r w:rsidRPr="003A757C">
              <w:rPr>
                <w:rFonts w:cs="Arial"/>
                <w:iCs/>
                <w:lang w:val="es-ES"/>
              </w:rPr>
              <w:t xml:space="preserve">efecto </w:t>
            </w:r>
            <w:r w:rsidRPr="006045CB">
              <w:rPr>
                <w:rFonts w:cs="Arial"/>
                <w:iCs/>
                <w:strike/>
                <w:lang w:val="es-ES"/>
              </w:rPr>
              <w:lastRenderedPageBreak/>
              <w:t>negativo más inmediato</w:t>
            </w:r>
            <w:r w:rsidRPr="003A757C">
              <w:rPr>
                <w:rFonts w:cs="Arial"/>
                <w:iCs/>
                <w:lang w:val="es-ES"/>
              </w:rPr>
              <w:t xml:space="preserve"> sobre las especies migratorias</w:t>
            </w:r>
            <w:r>
              <w:rPr>
                <w:rFonts w:cs="Arial"/>
                <w:iCs/>
                <w:lang w:val="es-ES"/>
              </w:rPr>
              <w:t xml:space="preserve"> </w:t>
            </w:r>
            <w:r>
              <w:rPr>
                <w:rFonts w:cs="Arial"/>
                <w:iCs/>
                <w:u w:val="single"/>
                <w:lang w:val="es-ES"/>
              </w:rPr>
              <w:t>y sus</w:t>
            </w:r>
            <w:r w:rsidR="00553A7D">
              <w:rPr>
                <w:rFonts w:cs="Arial"/>
                <w:iCs/>
                <w:u w:val="single"/>
                <w:lang w:val="es-ES"/>
              </w:rPr>
              <w:t xml:space="preserve"> hábitats.</w:t>
            </w:r>
            <w:r w:rsidRPr="003A757C">
              <w:rPr>
                <w:rFonts w:cs="Arial"/>
                <w:i/>
                <w:highlight w:val="yellow"/>
                <w:lang w:val="es-ES"/>
              </w:rPr>
              <w:t xml:space="preserve"> </w:t>
            </w:r>
          </w:p>
        </w:tc>
        <w:tc>
          <w:tcPr>
            <w:tcW w:w="2698" w:type="dxa"/>
          </w:tcPr>
          <w:p w14:paraId="07E9A3F4" w14:textId="219F0688" w:rsidR="00EA5063" w:rsidRPr="00810763" w:rsidRDefault="00A42401" w:rsidP="00EA5063">
            <w:pPr>
              <w:spacing w:before="60" w:after="60"/>
              <w:jc w:val="both"/>
              <w:rPr>
                <w:rFonts w:cs="Arial"/>
                <w:highlight w:val="yellow"/>
                <w:lang w:val="es-ES"/>
              </w:rPr>
            </w:pPr>
            <w:r w:rsidRPr="00A42401">
              <w:rPr>
                <w:rFonts w:cs="Arial"/>
                <w:lang w:val="es-ES"/>
              </w:rPr>
              <w:lastRenderedPageBreak/>
              <w:t>Mantener</w:t>
            </w:r>
            <w:r>
              <w:rPr>
                <w:rFonts w:cs="Arial"/>
                <w:lang w:val="es-ES"/>
              </w:rPr>
              <w:t xml:space="preserve"> con</w:t>
            </w:r>
            <w:r w:rsidR="00BF06D9">
              <w:rPr>
                <w:rFonts w:cs="Arial"/>
                <w:lang w:val="es-ES"/>
              </w:rPr>
              <w:t xml:space="preserve"> las ediciones</w:t>
            </w:r>
          </w:p>
        </w:tc>
        <w:tc>
          <w:tcPr>
            <w:tcW w:w="5170" w:type="dxa"/>
          </w:tcPr>
          <w:p w14:paraId="065FE75C" w14:textId="0EB982E8" w:rsidR="00EA5063" w:rsidRPr="006045CB" w:rsidRDefault="006045CB" w:rsidP="00EA5063">
            <w:pPr>
              <w:spacing w:before="60" w:after="60"/>
              <w:jc w:val="both"/>
              <w:rPr>
                <w:rFonts w:cs="Arial"/>
                <w:lang w:val="es-ES"/>
              </w:rPr>
            </w:pPr>
            <w:r w:rsidRPr="006045CB">
              <w:rPr>
                <w:rFonts w:cs="Arial"/>
                <w:i/>
                <w:lang w:val="es-ES"/>
              </w:rPr>
              <w:t>Reconociendo que</w:t>
            </w:r>
            <w:r w:rsidRPr="006045CB">
              <w:rPr>
                <w:rFonts w:cs="Arial"/>
                <w:iCs/>
                <w:lang w:val="es-ES"/>
              </w:rPr>
              <w:t xml:space="preserve"> los cambios en las actividades humanas como consecuencia del cambio climático, incluyendo medidas de adaptación y mitigación, </w:t>
            </w:r>
            <w:r w:rsidRPr="006045CB">
              <w:rPr>
                <w:rFonts w:cs="Arial"/>
                <w:iCs/>
                <w:lang w:val="es-ES"/>
              </w:rPr>
              <w:lastRenderedPageBreak/>
              <w:t>pueden tener un significativo efecto sobre las especies migratorias y sus hábitats.</w:t>
            </w:r>
          </w:p>
        </w:tc>
      </w:tr>
      <w:tr w:rsidR="00EA5063" w:rsidRPr="007E7EFD" w14:paraId="422962A2" w14:textId="283B6906" w:rsidTr="009468E0">
        <w:tc>
          <w:tcPr>
            <w:tcW w:w="6869" w:type="dxa"/>
          </w:tcPr>
          <w:p w14:paraId="155BBCCF" w14:textId="28DD63D2" w:rsidR="0097320F" w:rsidRPr="00D75E22" w:rsidRDefault="0097320F" w:rsidP="0097320F">
            <w:pPr>
              <w:spacing w:before="60" w:after="60"/>
              <w:jc w:val="both"/>
              <w:rPr>
                <w:rFonts w:cs="Arial"/>
                <w:u w:val="single"/>
                <w:lang w:val="es-ES"/>
              </w:rPr>
            </w:pPr>
            <w:r w:rsidRPr="0097320F">
              <w:rPr>
                <w:rFonts w:cs="Arial"/>
                <w:i/>
                <w:iCs/>
                <w:lang w:val="es-ES"/>
              </w:rPr>
              <w:lastRenderedPageBreak/>
              <w:t xml:space="preserve">Reconociendo </w:t>
            </w:r>
            <w:r w:rsidRPr="0097320F">
              <w:rPr>
                <w:rFonts w:cs="Arial"/>
                <w:lang w:val="es-ES"/>
              </w:rPr>
              <w:t>la amenaza considerable que plantea el cambio climático para las especies</w:t>
            </w:r>
            <w:r>
              <w:rPr>
                <w:rFonts w:cs="Arial"/>
                <w:lang w:val="es-ES"/>
              </w:rPr>
              <w:t xml:space="preserve"> </w:t>
            </w:r>
            <w:r w:rsidRPr="0097320F">
              <w:rPr>
                <w:rFonts w:cs="Arial"/>
                <w:lang w:val="es-ES"/>
              </w:rPr>
              <w:t>migratorias y sus hábitats según las conclusiones de la 5ª Evaluación del Grupo</w:t>
            </w:r>
            <w:r>
              <w:rPr>
                <w:rFonts w:cs="Arial"/>
                <w:lang w:val="es-ES"/>
              </w:rPr>
              <w:t xml:space="preserve"> </w:t>
            </w:r>
            <w:r w:rsidRPr="0097320F">
              <w:rPr>
                <w:rFonts w:cs="Arial"/>
                <w:lang w:val="es-ES"/>
              </w:rPr>
              <w:t>Intergubernamental de Expertos sobre el Cambio Climático (IPCC) y su Informe de Síntesis y</w:t>
            </w:r>
            <w:r>
              <w:rPr>
                <w:rFonts w:cs="Arial"/>
                <w:lang w:val="es-ES"/>
              </w:rPr>
              <w:t xml:space="preserve"> </w:t>
            </w:r>
            <w:r w:rsidRPr="0097320F">
              <w:rPr>
                <w:rFonts w:cs="Arial"/>
                <w:lang w:val="es-ES"/>
              </w:rPr>
              <w:t>Resumen para los Responsables de Políticas,</w:t>
            </w:r>
            <w:r w:rsidR="00D75E22" w:rsidRPr="00D75E22">
              <w:rPr>
                <w:lang w:val="es-ES"/>
              </w:rPr>
              <w:t xml:space="preserve"> </w:t>
            </w:r>
            <w:r w:rsidR="00D75E22" w:rsidRPr="00D75E22">
              <w:rPr>
                <w:rFonts w:cs="Arial"/>
                <w:u w:val="single"/>
                <w:lang w:val="es-ES"/>
              </w:rPr>
              <w:t>y el taller copatrocinado por la IPBES y el IPCC sobre biodiversidad y cambio climático,</w:t>
            </w:r>
          </w:p>
          <w:p w14:paraId="1F77A14F" w14:textId="4349480C" w:rsidR="00EA5063" w:rsidRPr="00862E10" w:rsidRDefault="00EA5063" w:rsidP="0097320F">
            <w:pPr>
              <w:spacing w:before="60" w:after="60"/>
              <w:jc w:val="both"/>
              <w:rPr>
                <w:rFonts w:cs="Arial"/>
                <w:lang w:val="es-ES"/>
              </w:rPr>
            </w:pPr>
          </w:p>
        </w:tc>
        <w:tc>
          <w:tcPr>
            <w:tcW w:w="2698" w:type="dxa"/>
          </w:tcPr>
          <w:p w14:paraId="4B7427D8" w14:textId="3EC85207" w:rsidR="00EA5063" w:rsidRPr="00197197" w:rsidRDefault="00197197" w:rsidP="00EA5063">
            <w:pPr>
              <w:spacing w:before="60" w:after="60"/>
              <w:jc w:val="both"/>
              <w:rPr>
                <w:rFonts w:cs="Arial"/>
                <w:lang w:val="es-ES"/>
              </w:rPr>
            </w:pPr>
            <w:r w:rsidRPr="00197197">
              <w:rPr>
                <w:rFonts w:cs="Arial"/>
                <w:lang w:val="es-ES"/>
              </w:rPr>
              <w:t>Referencia actualizada al último documento del IPCC y al taller conjunto IPBES-IPCC</w:t>
            </w:r>
          </w:p>
        </w:tc>
        <w:tc>
          <w:tcPr>
            <w:tcW w:w="5170" w:type="dxa"/>
          </w:tcPr>
          <w:p w14:paraId="0A38D24A" w14:textId="2D6AD7DA" w:rsidR="00EA5063" w:rsidRPr="005C4185" w:rsidRDefault="005C4185" w:rsidP="00EA5063">
            <w:pPr>
              <w:spacing w:before="60" w:after="60"/>
              <w:jc w:val="both"/>
              <w:rPr>
                <w:rFonts w:cs="Arial"/>
                <w:highlight w:val="yellow"/>
                <w:lang w:val="es-ES"/>
              </w:rPr>
            </w:pPr>
            <w:r w:rsidRPr="005C4185">
              <w:rPr>
                <w:rFonts w:cs="Arial"/>
                <w:i/>
                <w:iCs/>
                <w:lang w:val="es-ES"/>
              </w:rPr>
              <w:t xml:space="preserve">Reconociendo </w:t>
            </w:r>
            <w:r w:rsidRPr="005C4185">
              <w:rPr>
                <w:rFonts w:cs="Arial"/>
                <w:lang w:val="es-ES"/>
              </w:rPr>
              <w:t>la amenaza considerable que plantea el cambio climático para las especies migratorias y sus hábitats según las conclusiones de la 5ª Evaluación del Grupo Intergubernamental de Expertos sobre el Cambio Climático (IPCC) y su Informe de Síntesis y Resumen para los Responsables de Políticas, y el taller copatrocinado por la IPBES y el IPCC sobre biodiversidad y cambio climático,</w:t>
            </w:r>
          </w:p>
        </w:tc>
      </w:tr>
      <w:tr w:rsidR="005F3C0F" w:rsidRPr="007E7EFD" w14:paraId="67001251" w14:textId="40E822D2" w:rsidTr="009468E0">
        <w:tc>
          <w:tcPr>
            <w:tcW w:w="6869" w:type="dxa"/>
          </w:tcPr>
          <w:p w14:paraId="48B9C089" w14:textId="35F6276E" w:rsidR="005F3C0F" w:rsidRPr="00197197" w:rsidRDefault="00197197" w:rsidP="005F3C0F">
            <w:pPr>
              <w:spacing w:before="60" w:after="60"/>
              <w:jc w:val="both"/>
              <w:rPr>
                <w:rFonts w:cs="Arial"/>
                <w:highlight w:val="yellow"/>
                <w:lang w:val="es-ES"/>
              </w:rPr>
            </w:pPr>
            <w:r w:rsidRPr="00197197">
              <w:rPr>
                <w:i/>
                <w:iCs/>
                <w:lang w:val="es-ES"/>
              </w:rPr>
              <w:t>Reconociendo que</w:t>
            </w:r>
            <w:r w:rsidRPr="00197197">
              <w:rPr>
                <w:lang w:val="es-ES"/>
              </w:rPr>
              <w:t xml:space="preserve"> en la mejor información científica disponible se indica que es necesario adoptar urgentemente medidas que ayuden a las especies migratorias a adaptarse al cambio climático con el fin de cumplir los objetivos de la Convención; dar cumplimiento adecuado a sus artículos II y III, así como a los instrumentos adoptados en el marco del Artículo IV, mientras que al mismo tiempo es necesario ampliar y perfeccionar los conocimientos acerca de los efectos del cambio climático sobre las especies migratorias,</w:t>
            </w:r>
          </w:p>
        </w:tc>
        <w:tc>
          <w:tcPr>
            <w:tcW w:w="2698" w:type="dxa"/>
          </w:tcPr>
          <w:p w14:paraId="191C1FE3" w14:textId="264C58CB" w:rsidR="005F3C0F" w:rsidRPr="00810763" w:rsidRDefault="00197197" w:rsidP="005F3C0F">
            <w:pPr>
              <w:spacing w:before="60" w:after="60"/>
              <w:jc w:val="both"/>
              <w:rPr>
                <w:rFonts w:cs="Arial"/>
                <w:iCs/>
                <w:highlight w:val="yellow"/>
                <w:lang w:val="es-ES"/>
              </w:rPr>
            </w:pPr>
            <w:r w:rsidRPr="009A66CE">
              <w:rPr>
                <w:rFonts w:cs="Arial"/>
                <w:lang w:val="es-ES"/>
              </w:rPr>
              <w:t>Mantener</w:t>
            </w:r>
          </w:p>
        </w:tc>
        <w:tc>
          <w:tcPr>
            <w:tcW w:w="5170" w:type="dxa"/>
          </w:tcPr>
          <w:p w14:paraId="248CA623" w14:textId="5859D5E1" w:rsidR="005F3C0F" w:rsidRPr="00197197" w:rsidRDefault="00197197" w:rsidP="005F3C0F">
            <w:pPr>
              <w:spacing w:before="60" w:after="60"/>
              <w:jc w:val="both"/>
              <w:rPr>
                <w:rFonts w:cs="Arial"/>
                <w:highlight w:val="yellow"/>
                <w:lang w:val="es-ES"/>
              </w:rPr>
            </w:pPr>
            <w:r w:rsidRPr="00197197">
              <w:rPr>
                <w:i/>
                <w:iCs/>
                <w:lang w:val="es-ES"/>
              </w:rPr>
              <w:t>Reconociendo que</w:t>
            </w:r>
            <w:r w:rsidRPr="00197197">
              <w:rPr>
                <w:lang w:val="es-ES"/>
              </w:rPr>
              <w:t xml:space="preserve"> en la mejor información científica disponible se indica que es necesario adoptar urgentemente medidas que ayuden a las especies migratorias a adaptarse al cambio climático con el fin de cumplir los objetivos de la Convención; dar cumplimiento adecuado a sus artículos II y III, así como a los instrumentos adoptados en el marco del Artículo IV, mientras que al mismo tiempo es necesario ampliar y perfeccionar los conocimientos acerca de los efectos del cambio climático sobre las especies migratorias,</w:t>
            </w:r>
          </w:p>
        </w:tc>
      </w:tr>
      <w:tr w:rsidR="005F3C0F" w:rsidRPr="007E7EFD" w14:paraId="7ADE2991" w14:textId="42CE4A02" w:rsidTr="009468E0">
        <w:tc>
          <w:tcPr>
            <w:tcW w:w="6869" w:type="dxa"/>
          </w:tcPr>
          <w:p w14:paraId="08CB98E0" w14:textId="426F8BDF" w:rsidR="005F3C0F" w:rsidRPr="005F7AD8" w:rsidRDefault="005F7AD8" w:rsidP="005F3C0F">
            <w:pPr>
              <w:spacing w:before="60" w:after="60"/>
              <w:jc w:val="both"/>
              <w:rPr>
                <w:rFonts w:cs="Arial"/>
                <w:highlight w:val="yellow"/>
                <w:lang w:val="es-ES"/>
              </w:rPr>
            </w:pPr>
            <w:r w:rsidRPr="005F7AD8">
              <w:rPr>
                <w:i/>
                <w:iCs/>
                <w:lang w:val="es-ES"/>
              </w:rPr>
              <w:t>Haciendo hincapié</w:t>
            </w:r>
            <w:r w:rsidRPr="005F7AD8">
              <w:rPr>
                <w:lang w:val="es-ES"/>
              </w:rPr>
              <w:t xml:space="preserve"> en la necesidad de coordinar las medidas destinadas a ayudar a las especies migratorias a adaptarse al cambio climático en el marco de los instrumentos de la CMS,</w:t>
            </w:r>
          </w:p>
        </w:tc>
        <w:tc>
          <w:tcPr>
            <w:tcW w:w="2698" w:type="dxa"/>
          </w:tcPr>
          <w:p w14:paraId="05B48EFD" w14:textId="014A9BEC" w:rsidR="005F3C0F" w:rsidRPr="00810763" w:rsidRDefault="00197197" w:rsidP="005F3C0F">
            <w:pPr>
              <w:spacing w:before="60" w:after="60"/>
              <w:jc w:val="both"/>
              <w:rPr>
                <w:rFonts w:cs="Arial"/>
                <w:highlight w:val="yellow"/>
                <w:lang w:val="es-ES"/>
              </w:rPr>
            </w:pPr>
            <w:r w:rsidRPr="009A66CE">
              <w:rPr>
                <w:rFonts w:cs="Arial"/>
                <w:lang w:val="es-ES"/>
              </w:rPr>
              <w:t>Mantener</w:t>
            </w:r>
          </w:p>
        </w:tc>
        <w:tc>
          <w:tcPr>
            <w:tcW w:w="5170" w:type="dxa"/>
          </w:tcPr>
          <w:p w14:paraId="7EF9F887" w14:textId="2421D7B2" w:rsidR="005F3C0F" w:rsidRPr="005F7AD8" w:rsidRDefault="005F7AD8" w:rsidP="005F3C0F">
            <w:pPr>
              <w:spacing w:before="60" w:after="60"/>
              <w:jc w:val="both"/>
              <w:rPr>
                <w:rFonts w:cs="Arial"/>
                <w:lang w:val="es-ES"/>
              </w:rPr>
            </w:pPr>
            <w:r w:rsidRPr="005F7AD8">
              <w:rPr>
                <w:i/>
                <w:iCs/>
                <w:lang w:val="es-ES"/>
              </w:rPr>
              <w:t>Haciendo hincapié</w:t>
            </w:r>
            <w:r w:rsidRPr="005F7AD8">
              <w:rPr>
                <w:lang w:val="es-ES"/>
              </w:rPr>
              <w:t xml:space="preserve"> en la necesidad de coordinar las medidas destinadas a ayudar a las especies migratorias a adaptarse al cambio climático en el marco de los instrumentos de la CMS,</w:t>
            </w:r>
          </w:p>
        </w:tc>
      </w:tr>
      <w:tr w:rsidR="005F3C0F" w:rsidRPr="007E7EFD" w14:paraId="23E98172" w14:textId="56C05006" w:rsidTr="009468E0">
        <w:tc>
          <w:tcPr>
            <w:tcW w:w="6869" w:type="dxa"/>
          </w:tcPr>
          <w:p w14:paraId="7CB3260C" w14:textId="34C0E831" w:rsidR="005F3C0F" w:rsidRPr="005B3525" w:rsidRDefault="00B72B9B" w:rsidP="005F3C0F">
            <w:pPr>
              <w:spacing w:before="100" w:beforeAutospacing="1" w:after="100" w:afterAutospacing="1"/>
              <w:rPr>
                <w:rFonts w:eastAsia="Times New Roman" w:cs="Arial"/>
                <w:u w:val="single"/>
                <w:lang w:val="es-ES" w:eastAsia="en-GB"/>
              </w:rPr>
            </w:pPr>
            <w:r w:rsidRPr="00B72B9B">
              <w:rPr>
                <w:rFonts w:eastAsia="Times New Roman" w:cs="Arial"/>
                <w:i/>
                <w:iCs/>
                <w:u w:val="single"/>
                <w:lang w:val="es-ES" w:eastAsia="es-ES"/>
              </w:rPr>
              <w:t xml:space="preserve">Reconociendo </w:t>
            </w:r>
            <w:r w:rsidRPr="00B72B9B">
              <w:rPr>
                <w:rFonts w:eastAsia="Times New Roman" w:cs="Arial"/>
                <w:u w:val="single"/>
                <w:lang w:val="es-ES" w:eastAsia="es-ES"/>
              </w:rPr>
              <w:t xml:space="preserve">la importancia de las actuales áreas protegidas y redes de áreas protegidas para la conservación de las especies migratorias como resultado del cambio climático, y reconociendo la necesidad de mejorarlas para maximizar la representatividad y mejorar la conectividad dentro de ellas y entre ellas, aumentando </w:t>
            </w:r>
            <w:r w:rsidRPr="00B72B9B">
              <w:rPr>
                <w:rFonts w:eastAsia="Times New Roman" w:cs="Arial"/>
                <w:u w:val="single"/>
                <w:lang w:val="es-ES" w:eastAsia="es-ES"/>
              </w:rPr>
              <w:lastRenderedPageBreak/>
              <w:t>así su contribución a la conservación de las especies migratorias a la luz del cambio climático, incluso mediante su integración más eficaz en paisajes terrestres y marinos más amplios, y mediante el uso de Otras medidas eficaces de conservación basadas en áreas</w:t>
            </w:r>
            <w:r w:rsidR="005B3525" w:rsidRPr="005B3525">
              <w:rPr>
                <w:rFonts w:eastAsia="Times New Roman" w:cs="Arial"/>
                <w:u w:val="single"/>
                <w:lang w:val="es-ES" w:eastAsia="es-ES"/>
              </w:rPr>
              <w:t>,</w:t>
            </w:r>
          </w:p>
        </w:tc>
        <w:tc>
          <w:tcPr>
            <w:tcW w:w="2698" w:type="dxa"/>
          </w:tcPr>
          <w:p w14:paraId="7FC78295" w14:textId="0D69F18A" w:rsidR="005F3C0F" w:rsidRPr="00D06C00" w:rsidRDefault="00D06C00" w:rsidP="005F3C0F">
            <w:pPr>
              <w:spacing w:before="60" w:after="60"/>
              <w:jc w:val="both"/>
              <w:rPr>
                <w:rFonts w:cs="Arial"/>
                <w:lang w:val="es-ES"/>
              </w:rPr>
            </w:pPr>
            <w:r w:rsidRPr="00D06C00">
              <w:rPr>
                <w:rFonts w:cs="Arial"/>
                <w:lang w:val="es-ES"/>
              </w:rPr>
              <w:lastRenderedPageBreak/>
              <w:t>Revisión de los dos párrafos siguientes para simplificarlos y combinarlos</w:t>
            </w:r>
          </w:p>
        </w:tc>
        <w:tc>
          <w:tcPr>
            <w:tcW w:w="5170" w:type="dxa"/>
          </w:tcPr>
          <w:p w14:paraId="2ACACF1F" w14:textId="3C92EB6A" w:rsidR="005F3C0F" w:rsidRPr="00B8708C" w:rsidRDefault="00B72B9B" w:rsidP="005F3C0F">
            <w:pPr>
              <w:spacing w:before="60" w:after="60"/>
              <w:jc w:val="both"/>
              <w:rPr>
                <w:rFonts w:cs="Arial"/>
                <w:lang w:val="es-ES"/>
              </w:rPr>
            </w:pPr>
            <w:r w:rsidRPr="00B72B9B">
              <w:rPr>
                <w:rFonts w:eastAsia="Times New Roman" w:cs="Arial"/>
                <w:i/>
                <w:iCs/>
                <w:lang w:val="es-ES" w:eastAsia="es-ES"/>
              </w:rPr>
              <w:t xml:space="preserve">Reconociendo </w:t>
            </w:r>
            <w:r w:rsidRPr="00B72B9B">
              <w:rPr>
                <w:rFonts w:eastAsia="Times New Roman" w:cs="Arial"/>
                <w:lang w:val="es-ES" w:eastAsia="es-ES"/>
              </w:rPr>
              <w:t xml:space="preserve">la importancia de las actuales áreas protegidas y redes de áreas protegidas para la conservación de las especies migratorias como resultado del cambio climático, y reconociendo la necesidad de mejorarlas para maximizar la </w:t>
            </w:r>
            <w:r w:rsidRPr="00B72B9B">
              <w:rPr>
                <w:rFonts w:eastAsia="Times New Roman" w:cs="Arial"/>
                <w:lang w:val="es-ES" w:eastAsia="es-ES"/>
              </w:rPr>
              <w:lastRenderedPageBreak/>
              <w:t>representatividad y mejorar la conectividad dentro de ellas y entre ellas, aumentando así su contribución a la conservación de las especies migratorias a la luz del cambio climático, incluso mediante su integración más eficaz en paisajes terrestres y marinos más amplios, y mediante el uso de Otras medidas eficaces de conservación basadas en áreas,</w:t>
            </w:r>
          </w:p>
        </w:tc>
      </w:tr>
      <w:tr w:rsidR="005F3C0F" w:rsidRPr="007E7EFD" w14:paraId="233869D8" w14:textId="4178A30A" w:rsidTr="009468E0">
        <w:tc>
          <w:tcPr>
            <w:tcW w:w="6869" w:type="dxa"/>
          </w:tcPr>
          <w:p w14:paraId="37ED9F94" w14:textId="5864042E" w:rsidR="005F3C0F" w:rsidRPr="000F34F1" w:rsidRDefault="000F34F1" w:rsidP="000F34F1">
            <w:pPr>
              <w:spacing w:before="60" w:after="60"/>
              <w:jc w:val="both"/>
              <w:rPr>
                <w:rFonts w:cs="Arial"/>
                <w:strike/>
                <w:highlight w:val="yellow"/>
                <w:lang w:val="es-ES"/>
              </w:rPr>
            </w:pPr>
            <w:r w:rsidRPr="000F34F1">
              <w:rPr>
                <w:rFonts w:cs="Arial"/>
                <w:i/>
                <w:strike/>
                <w:lang w:val="es-ES"/>
              </w:rPr>
              <w:lastRenderedPageBreak/>
              <w:t>Reconociendo que</w:t>
            </w:r>
            <w:r w:rsidRPr="00A93261">
              <w:rPr>
                <w:rFonts w:cs="Arial"/>
                <w:iCs/>
                <w:strike/>
                <w:lang w:val="es-ES"/>
              </w:rPr>
              <w:t xml:space="preserve"> los datos científicos recientes indican que no se espera que la importancia de las actuales áreas protegidas y las redes de áreas protegidas para la conservación de las especies migratorias disminuya a causa del cambio climático, sino que en muchos casos puede incluso aumentar,</w:t>
            </w:r>
          </w:p>
        </w:tc>
        <w:tc>
          <w:tcPr>
            <w:tcW w:w="2698" w:type="dxa"/>
          </w:tcPr>
          <w:p w14:paraId="320FCD01" w14:textId="4D5F4DE0" w:rsidR="005F3C0F" w:rsidRPr="001C371D" w:rsidRDefault="001C371D" w:rsidP="005F3C0F">
            <w:pPr>
              <w:spacing w:before="60" w:after="60"/>
              <w:jc w:val="both"/>
              <w:rPr>
                <w:rFonts w:cs="Arial"/>
                <w:lang w:val="es-ES"/>
              </w:rPr>
            </w:pPr>
            <w:r w:rsidRPr="001C371D">
              <w:rPr>
                <w:rFonts w:cs="Arial"/>
                <w:lang w:val="es-ES"/>
              </w:rPr>
              <w:t>Suprimir - fusionado con el párrafo siguiente.</w:t>
            </w:r>
          </w:p>
        </w:tc>
        <w:tc>
          <w:tcPr>
            <w:tcW w:w="5170" w:type="dxa"/>
          </w:tcPr>
          <w:p w14:paraId="4C139B1C" w14:textId="77777777" w:rsidR="005F3C0F" w:rsidRPr="001C371D" w:rsidRDefault="005F3C0F" w:rsidP="005F3C0F">
            <w:pPr>
              <w:spacing w:before="60" w:after="60"/>
              <w:jc w:val="both"/>
              <w:rPr>
                <w:rFonts w:cs="Arial"/>
                <w:lang w:val="es-ES"/>
              </w:rPr>
            </w:pPr>
          </w:p>
        </w:tc>
      </w:tr>
      <w:tr w:rsidR="005F3C0F" w:rsidRPr="007E7EFD" w14:paraId="56B8000C" w14:textId="27327144" w:rsidTr="009468E0">
        <w:tc>
          <w:tcPr>
            <w:tcW w:w="6869" w:type="dxa"/>
          </w:tcPr>
          <w:p w14:paraId="46414C13" w14:textId="58406367" w:rsidR="005F3C0F" w:rsidRPr="00A93261" w:rsidRDefault="00A93261" w:rsidP="00A93261">
            <w:pPr>
              <w:spacing w:before="60" w:after="60"/>
              <w:jc w:val="both"/>
              <w:rPr>
                <w:rFonts w:cs="Arial"/>
                <w:strike/>
                <w:highlight w:val="yellow"/>
                <w:lang w:val="es-ES"/>
              </w:rPr>
            </w:pPr>
            <w:r w:rsidRPr="00A93261">
              <w:rPr>
                <w:rFonts w:cs="Arial"/>
                <w:i/>
                <w:strike/>
                <w:lang w:val="es-ES"/>
              </w:rPr>
              <w:t>Reconociendo que</w:t>
            </w:r>
            <w:r w:rsidRPr="00A93261">
              <w:rPr>
                <w:rFonts w:cs="Arial"/>
                <w:iCs/>
                <w:strike/>
                <w:lang w:val="es-ES"/>
              </w:rPr>
              <w:t xml:space="preserve"> a menudo será necesario mejorar las áreas y las redes protegidas con el fin de maximizar la representatividad y por lo tanto mejorar su contribución a la conservación de las especies migratorias a la luz del cambio climático, y para integrar mejor a estas en paisajes terrestres y marinos más amplios,</w:t>
            </w:r>
          </w:p>
        </w:tc>
        <w:tc>
          <w:tcPr>
            <w:tcW w:w="2698" w:type="dxa"/>
          </w:tcPr>
          <w:p w14:paraId="52104F1D" w14:textId="33818629" w:rsidR="005F3C0F" w:rsidRPr="001C371D" w:rsidRDefault="001C371D" w:rsidP="005F3C0F">
            <w:pPr>
              <w:spacing w:before="60" w:after="60"/>
              <w:jc w:val="both"/>
              <w:rPr>
                <w:rFonts w:cs="Arial"/>
                <w:lang w:val="es-ES"/>
              </w:rPr>
            </w:pPr>
            <w:r w:rsidRPr="001C371D">
              <w:rPr>
                <w:rFonts w:cs="Arial"/>
                <w:lang w:val="es-ES"/>
              </w:rPr>
              <w:t>Suprimir - fusionado con el párrafo siguiente.</w:t>
            </w:r>
          </w:p>
        </w:tc>
        <w:tc>
          <w:tcPr>
            <w:tcW w:w="5170" w:type="dxa"/>
          </w:tcPr>
          <w:p w14:paraId="55300D5A" w14:textId="77777777" w:rsidR="005F3C0F" w:rsidRPr="001C371D" w:rsidRDefault="005F3C0F" w:rsidP="005F3C0F">
            <w:pPr>
              <w:spacing w:before="60" w:after="60"/>
              <w:jc w:val="both"/>
              <w:rPr>
                <w:rFonts w:cs="Arial"/>
                <w:lang w:val="es-ES"/>
              </w:rPr>
            </w:pPr>
          </w:p>
        </w:tc>
      </w:tr>
      <w:tr w:rsidR="005F3C0F" w:rsidRPr="00810763" w14:paraId="57373EBC" w14:textId="2F7D12C2" w:rsidTr="009468E0">
        <w:tc>
          <w:tcPr>
            <w:tcW w:w="6869" w:type="dxa"/>
          </w:tcPr>
          <w:p w14:paraId="6BE6B781" w14:textId="2D6DF379" w:rsidR="005F3C0F" w:rsidRPr="00175C36" w:rsidRDefault="00943E8F" w:rsidP="00175C36">
            <w:pPr>
              <w:spacing w:before="60" w:after="60"/>
              <w:jc w:val="both"/>
              <w:rPr>
                <w:rFonts w:cs="Arial"/>
                <w:strike/>
                <w:highlight w:val="yellow"/>
                <w:lang w:val="es-ES"/>
              </w:rPr>
            </w:pPr>
            <w:r w:rsidRPr="00175C36">
              <w:rPr>
                <w:rFonts w:cs="Arial"/>
                <w:i/>
                <w:strike/>
                <w:lang w:val="es-ES"/>
              </w:rPr>
              <w:t xml:space="preserve">Conscientes </w:t>
            </w:r>
            <w:r w:rsidRPr="00175C36">
              <w:rPr>
                <w:rFonts w:cs="Arial"/>
                <w:iCs/>
                <w:strike/>
                <w:lang w:val="es-ES"/>
              </w:rPr>
              <w:t>del llamamiento hecho a las Partes y a los Signatarios de los instrumentos de la</w:t>
            </w:r>
            <w:r w:rsidR="00175C36" w:rsidRPr="00175C36">
              <w:rPr>
                <w:iCs/>
                <w:lang w:val="es-ES"/>
              </w:rPr>
              <w:t xml:space="preserve"> </w:t>
            </w:r>
            <w:r w:rsidR="00175C36" w:rsidRPr="00175C36">
              <w:rPr>
                <w:rFonts w:cs="Arial"/>
                <w:iCs/>
                <w:strike/>
                <w:lang w:val="es-ES"/>
              </w:rPr>
              <w:t>CMS en la Resolución 10.19 a fin de permitir la plena participación en la CMS y los instrumentos de la CMS de los estados que, si bien actualmente no se encuentran dentro del área de distribución de las especies en cuestión, se prevé que en el futuro pasarán a ser estados del área de distribución debido al cambio climático,</w:t>
            </w:r>
          </w:p>
        </w:tc>
        <w:tc>
          <w:tcPr>
            <w:tcW w:w="2698" w:type="dxa"/>
          </w:tcPr>
          <w:p w14:paraId="0D1AC654" w14:textId="02F62449" w:rsidR="005F3C0F" w:rsidRPr="004D6625" w:rsidRDefault="005B196C" w:rsidP="005F3C0F">
            <w:pPr>
              <w:spacing w:before="60" w:after="60"/>
              <w:jc w:val="both"/>
              <w:rPr>
                <w:rFonts w:cs="Arial"/>
                <w:lang w:val="en-US"/>
              </w:rPr>
            </w:pPr>
            <w:r w:rsidRPr="005B196C">
              <w:rPr>
                <w:rFonts w:cs="Arial"/>
                <w:lang w:val="en-US"/>
              </w:rPr>
              <w:t>¿Derogar por innecesario / obsoleto?</w:t>
            </w:r>
          </w:p>
        </w:tc>
        <w:tc>
          <w:tcPr>
            <w:tcW w:w="5170" w:type="dxa"/>
          </w:tcPr>
          <w:p w14:paraId="6C4566E1" w14:textId="77777777" w:rsidR="005F3C0F" w:rsidRPr="004D6625" w:rsidRDefault="005F3C0F" w:rsidP="005F3C0F">
            <w:pPr>
              <w:spacing w:before="60" w:after="60"/>
              <w:jc w:val="both"/>
              <w:rPr>
                <w:rFonts w:cs="Arial"/>
                <w:lang w:val="en-US"/>
              </w:rPr>
            </w:pPr>
          </w:p>
        </w:tc>
      </w:tr>
      <w:tr w:rsidR="005F3C0F" w:rsidRPr="007E7EFD" w14:paraId="652DF5E2" w14:textId="3D88ADBD" w:rsidTr="009468E0">
        <w:tc>
          <w:tcPr>
            <w:tcW w:w="6869" w:type="dxa"/>
          </w:tcPr>
          <w:p w14:paraId="7D6E914D" w14:textId="044889D7" w:rsidR="005F3C0F" w:rsidRPr="005B196C" w:rsidRDefault="005B196C" w:rsidP="005B196C">
            <w:pPr>
              <w:spacing w:before="60" w:after="60"/>
              <w:jc w:val="both"/>
              <w:rPr>
                <w:rFonts w:cs="Arial"/>
                <w:strike/>
                <w:highlight w:val="yellow"/>
                <w:lang w:val="es-ES"/>
              </w:rPr>
            </w:pPr>
            <w:r w:rsidRPr="005B196C">
              <w:rPr>
                <w:rFonts w:cs="Arial"/>
                <w:i/>
                <w:strike/>
                <w:lang w:val="es-ES"/>
              </w:rPr>
              <w:t xml:space="preserve">Reconociendo asimismo </w:t>
            </w:r>
            <w:r w:rsidRPr="005B196C">
              <w:rPr>
                <w:rFonts w:cs="Arial"/>
                <w:iCs/>
                <w:strike/>
                <w:lang w:val="es-ES"/>
              </w:rPr>
              <w:t xml:space="preserve">que determinados términos que figuran en la Convención, en particular la expresión "cobertura histórica" en el Artículo I (1) (4) (c), requieren una revisión para comprender mejor su significado en la era actual del cambio climático, teniendo en cuenta que la Convención se concluyó antes de que las </w:t>
            </w:r>
            <w:r w:rsidRPr="005B196C">
              <w:rPr>
                <w:rFonts w:cs="Arial"/>
                <w:iCs/>
                <w:strike/>
                <w:lang w:val="es-ES"/>
              </w:rPr>
              <w:lastRenderedPageBreak/>
              <w:t>implicaciones del cambio climático para la conservación de las especies migratorias se hicieran evidentes,</w:t>
            </w:r>
          </w:p>
        </w:tc>
        <w:tc>
          <w:tcPr>
            <w:tcW w:w="2698" w:type="dxa"/>
          </w:tcPr>
          <w:p w14:paraId="15C94377" w14:textId="22FC13C8" w:rsidR="005F3C0F" w:rsidRPr="002F4B6A" w:rsidRDefault="002F4B6A" w:rsidP="005F3C0F">
            <w:pPr>
              <w:spacing w:before="60" w:after="60"/>
              <w:jc w:val="both"/>
              <w:rPr>
                <w:rFonts w:cs="Arial"/>
                <w:i/>
                <w:lang w:val="es-ES"/>
              </w:rPr>
            </w:pPr>
            <w:r w:rsidRPr="002F4B6A">
              <w:rPr>
                <w:rFonts w:cs="Arial"/>
                <w:lang w:val="es-ES"/>
              </w:rPr>
              <w:lastRenderedPageBreak/>
              <w:t>Deroga</w:t>
            </w:r>
            <w:r>
              <w:rPr>
                <w:rFonts w:cs="Arial"/>
                <w:lang w:val="es-ES"/>
              </w:rPr>
              <w:t>r</w:t>
            </w:r>
            <w:r w:rsidRPr="002F4B6A">
              <w:rPr>
                <w:rFonts w:cs="Arial"/>
                <w:lang w:val="es-ES"/>
              </w:rPr>
              <w:t>: en los apartados operativos, por lo que no es necesaria aquí.</w:t>
            </w:r>
          </w:p>
        </w:tc>
        <w:tc>
          <w:tcPr>
            <w:tcW w:w="5170" w:type="dxa"/>
          </w:tcPr>
          <w:p w14:paraId="3F7E09FF" w14:textId="77777777" w:rsidR="005F3C0F" w:rsidRPr="002F4B6A" w:rsidRDefault="005F3C0F" w:rsidP="005F3C0F">
            <w:pPr>
              <w:spacing w:before="60" w:after="60"/>
              <w:jc w:val="both"/>
              <w:rPr>
                <w:rFonts w:cs="Arial"/>
                <w:lang w:val="es-ES"/>
              </w:rPr>
            </w:pPr>
          </w:p>
        </w:tc>
      </w:tr>
      <w:tr w:rsidR="005F3C0F" w:rsidRPr="00810763" w14:paraId="5543BE27" w14:textId="61524969" w:rsidTr="009468E0">
        <w:tc>
          <w:tcPr>
            <w:tcW w:w="6869" w:type="dxa"/>
          </w:tcPr>
          <w:p w14:paraId="2F3ECE26" w14:textId="5F422E91" w:rsidR="005F3C0F" w:rsidRPr="005523F5" w:rsidRDefault="005523F5" w:rsidP="005523F5">
            <w:pPr>
              <w:spacing w:before="60" w:after="60"/>
              <w:jc w:val="both"/>
              <w:rPr>
                <w:rFonts w:cs="Arial"/>
                <w:strike/>
                <w:highlight w:val="yellow"/>
                <w:lang w:val="es-ES"/>
              </w:rPr>
            </w:pPr>
            <w:r w:rsidRPr="005523F5">
              <w:rPr>
                <w:rFonts w:cs="Arial"/>
                <w:i/>
                <w:strike/>
                <w:lang w:val="es-ES"/>
              </w:rPr>
              <w:t xml:space="preserve">Recordando que </w:t>
            </w:r>
            <w:r w:rsidRPr="00031786">
              <w:rPr>
                <w:rFonts w:cs="Arial"/>
                <w:iCs/>
                <w:strike/>
                <w:lang w:val="es-ES"/>
              </w:rPr>
              <w:t>en la Resolución 10.19 de la Décima Conferencia de las Partes (COP10) se estableció un puesto de consejero designado de la COP para el cambio climático y se solicitó la preparación de un programa de trabajo y la convocatoria de un grupo de trabajo entre reuniones,</w:t>
            </w:r>
          </w:p>
        </w:tc>
        <w:tc>
          <w:tcPr>
            <w:tcW w:w="2698" w:type="dxa"/>
          </w:tcPr>
          <w:p w14:paraId="177742A0" w14:textId="63566E27" w:rsidR="005F3C0F" w:rsidRPr="004D6625" w:rsidRDefault="005B196C" w:rsidP="005F3C0F">
            <w:pPr>
              <w:spacing w:before="60" w:after="60"/>
              <w:jc w:val="both"/>
              <w:rPr>
                <w:rFonts w:cs="Arial"/>
                <w:lang w:val="en-US"/>
              </w:rPr>
            </w:pPr>
            <w:r w:rsidRPr="005B196C">
              <w:rPr>
                <w:rFonts w:cs="Arial"/>
                <w:lang w:val="en-US"/>
              </w:rPr>
              <w:t>¿Derogar por innecesario / obsoleto?</w:t>
            </w:r>
          </w:p>
        </w:tc>
        <w:tc>
          <w:tcPr>
            <w:tcW w:w="5170" w:type="dxa"/>
          </w:tcPr>
          <w:p w14:paraId="2CD72FD1" w14:textId="77777777" w:rsidR="005F3C0F" w:rsidRPr="004D6625" w:rsidRDefault="005F3C0F" w:rsidP="005F3C0F">
            <w:pPr>
              <w:spacing w:before="60" w:after="60"/>
              <w:jc w:val="both"/>
              <w:rPr>
                <w:rFonts w:cs="Arial"/>
                <w:lang w:val="en-US"/>
              </w:rPr>
            </w:pPr>
          </w:p>
        </w:tc>
      </w:tr>
      <w:tr w:rsidR="005F3C0F" w:rsidRPr="00810763" w14:paraId="18181EA5" w14:textId="56522344" w:rsidTr="009468E0">
        <w:tc>
          <w:tcPr>
            <w:tcW w:w="6869" w:type="dxa"/>
          </w:tcPr>
          <w:p w14:paraId="22E2C9B1" w14:textId="27A8B717" w:rsidR="005F3C0F" w:rsidRPr="00031786" w:rsidRDefault="00031786" w:rsidP="00031786">
            <w:pPr>
              <w:spacing w:before="60" w:after="60"/>
              <w:jc w:val="both"/>
              <w:rPr>
                <w:rFonts w:cs="Arial"/>
                <w:strike/>
                <w:highlight w:val="yellow"/>
                <w:lang w:val="es-ES"/>
              </w:rPr>
            </w:pPr>
            <w:r w:rsidRPr="00031786">
              <w:rPr>
                <w:rFonts w:cs="Arial"/>
                <w:i/>
                <w:strike/>
                <w:lang w:val="es-ES"/>
              </w:rPr>
              <w:t xml:space="preserve">Tomando nota </w:t>
            </w:r>
            <w:r w:rsidRPr="00031786">
              <w:rPr>
                <w:rFonts w:cs="Arial"/>
                <w:iCs/>
                <w:strike/>
                <w:lang w:val="es-ES"/>
              </w:rPr>
              <w:t>del informe del taller celebrado en Guácimo (Provincia de Limón, Costa Rica) del 9 al 11 de abril de 2014, y agradeciendo al Gobierno de Costa Rica y al SINAC (Sistema Nacional de Áreas de Conservación), su organismo encargado de las áreas protegidas, por haber acogido muy eficazmente este taller,</w:t>
            </w:r>
          </w:p>
        </w:tc>
        <w:tc>
          <w:tcPr>
            <w:tcW w:w="2698" w:type="dxa"/>
          </w:tcPr>
          <w:p w14:paraId="716057E0" w14:textId="23CCE6F7" w:rsidR="005F3C0F" w:rsidRPr="004D6625" w:rsidRDefault="005523F5" w:rsidP="005F3C0F">
            <w:pPr>
              <w:spacing w:before="60" w:after="60"/>
              <w:jc w:val="both"/>
              <w:rPr>
                <w:rFonts w:cs="Arial"/>
                <w:lang w:val="en-US"/>
              </w:rPr>
            </w:pPr>
            <w:r w:rsidRPr="005B196C">
              <w:rPr>
                <w:rFonts w:cs="Arial"/>
                <w:lang w:val="en-US"/>
              </w:rPr>
              <w:t>¿Derogar por innecesario / obsoleto?</w:t>
            </w:r>
          </w:p>
        </w:tc>
        <w:tc>
          <w:tcPr>
            <w:tcW w:w="5170" w:type="dxa"/>
          </w:tcPr>
          <w:p w14:paraId="281FC657" w14:textId="77777777" w:rsidR="005F3C0F" w:rsidRPr="004D6625" w:rsidRDefault="005F3C0F" w:rsidP="005F3C0F">
            <w:pPr>
              <w:spacing w:before="60" w:after="60"/>
              <w:jc w:val="both"/>
              <w:rPr>
                <w:rFonts w:cs="Arial"/>
                <w:lang w:val="en-US"/>
              </w:rPr>
            </w:pPr>
          </w:p>
        </w:tc>
      </w:tr>
      <w:tr w:rsidR="005F3C0F" w:rsidRPr="00173575" w14:paraId="6849DEAA" w14:textId="6608BAE4" w:rsidTr="009468E0">
        <w:tc>
          <w:tcPr>
            <w:tcW w:w="6869" w:type="dxa"/>
          </w:tcPr>
          <w:p w14:paraId="705C5390" w14:textId="07201E56" w:rsidR="005F3C0F" w:rsidRPr="00173575" w:rsidRDefault="00173575" w:rsidP="00173575">
            <w:pPr>
              <w:spacing w:before="60" w:after="60"/>
              <w:jc w:val="both"/>
              <w:rPr>
                <w:rFonts w:cs="Arial"/>
                <w:strike/>
                <w:highlight w:val="yellow"/>
                <w:lang w:val="es-ES"/>
              </w:rPr>
            </w:pPr>
            <w:r w:rsidRPr="00173575">
              <w:rPr>
                <w:rFonts w:cs="Arial"/>
                <w:i/>
                <w:strike/>
                <w:lang w:val="es-ES"/>
              </w:rPr>
              <w:t xml:space="preserve">Tomando nota asimismo </w:t>
            </w:r>
            <w:r w:rsidRPr="00173575">
              <w:rPr>
                <w:rFonts w:cs="Arial"/>
                <w:iCs/>
                <w:strike/>
                <w:lang w:val="es-ES"/>
              </w:rPr>
              <w:t>del informe del taller de expertos de ACCOBAMS sobre el impacto del cambio climático en los cetáceos del mar Mediterráneo y mar Negro que se celebró en Mónaco el 11 de junio de 2014, y sus recomendaciones, incluyendo mensajes a los gobiernos y otros,</w:t>
            </w:r>
          </w:p>
        </w:tc>
        <w:tc>
          <w:tcPr>
            <w:tcW w:w="2698" w:type="dxa"/>
          </w:tcPr>
          <w:p w14:paraId="20FEC149" w14:textId="5AF6BD2A" w:rsidR="005F3C0F" w:rsidRPr="00173575" w:rsidRDefault="005523F5" w:rsidP="005F3C0F">
            <w:pPr>
              <w:spacing w:before="60" w:after="60"/>
              <w:jc w:val="both"/>
              <w:rPr>
                <w:lang w:val="es-ES"/>
              </w:rPr>
            </w:pPr>
            <w:r w:rsidRPr="005B196C">
              <w:rPr>
                <w:rFonts w:cs="Arial"/>
                <w:lang w:val="en-US"/>
              </w:rPr>
              <w:t>¿Derogar por innecesario / obsoleto?</w:t>
            </w:r>
          </w:p>
        </w:tc>
        <w:tc>
          <w:tcPr>
            <w:tcW w:w="5170" w:type="dxa"/>
          </w:tcPr>
          <w:p w14:paraId="77F69B03" w14:textId="77777777" w:rsidR="005F3C0F" w:rsidRPr="00173575" w:rsidRDefault="005F3C0F" w:rsidP="005F3C0F">
            <w:pPr>
              <w:spacing w:before="60" w:after="60"/>
              <w:jc w:val="both"/>
              <w:rPr>
                <w:lang w:val="es-ES"/>
              </w:rPr>
            </w:pPr>
          </w:p>
        </w:tc>
      </w:tr>
      <w:tr w:rsidR="005F3C0F" w:rsidRPr="007E7EFD" w14:paraId="1E9E48F4" w14:textId="4AA5A84B" w:rsidTr="009468E0">
        <w:tc>
          <w:tcPr>
            <w:tcW w:w="6869" w:type="dxa"/>
          </w:tcPr>
          <w:p w14:paraId="74F01518" w14:textId="1FDB2050" w:rsidR="005F3C0F" w:rsidRPr="005C713F" w:rsidRDefault="005C713F" w:rsidP="005C713F">
            <w:pPr>
              <w:spacing w:before="60" w:after="60"/>
              <w:jc w:val="both"/>
              <w:rPr>
                <w:rFonts w:cs="Arial"/>
                <w:strike/>
                <w:highlight w:val="yellow"/>
                <w:lang w:val="es-ES"/>
              </w:rPr>
            </w:pPr>
            <w:r w:rsidRPr="005C713F">
              <w:rPr>
                <w:rFonts w:cs="Arial"/>
                <w:i/>
                <w:strike/>
                <w:lang w:val="es-ES"/>
              </w:rPr>
              <w:t xml:space="preserve">Reconociendo con gratitud </w:t>
            </w:r>
            <w:r w:rsidRPr="005C713F">
              <w:rPr>
                <w:rFonts w:cs="Arial"/>
                <w:iCs/>
                <w:strike/>
                <w:lang w:val="es-ES"/>
              </w:rPr>
              <w:t>las aportaciones de los miembros del Grupo de Trabajo sobre el cambio climático establecido en el ámbito del Consejo Científico,</w:t>
            </w:r>
          </w:p>
        </w:tc>
        <w:tc>
          <w:tcPr>
            <w:tcW w:w="2698" w:type="dxa"/>
          </w:tcPr>
          <w:p w14:paraId="396624CB" w14:textId="527FF211" w:rsidR="005F3C0F" w:rsidRPr="005A1520" w:rsidRDefault="005A1520" w:rsidP="005F3C0F">
            <w:pPr>
              <w:spacing w:before="60" w:after="60"/>
              <w:jc w:val="both"/>
              <w:rPr>
                <w:rFonts w:cs="Arial"/>
                <w:lang w:val="es-ES"/>
              </w:rPr>
            </w:pPr>
            <w:r w:rsidRPr="005A1520">
              <w:rPr>
                <w:rFonts w:cs="Arial"/>
                <w:lang w:val="es-ES"/>
              </w:rPr>
              <w:t>Editado para referirse al grupo en general; ¿</w:t>
            </w:r>
            <w:r>
              <w:rPr>
                <w:rFonts w:cs="Arial"/>
                <w:lang w:val="es-ES"/>
              </w:rPr>
              <w:t>removido</w:t>
            </w:r>
            <w:r w:rsidRPr="005A1520">
              <w:rPr>
                <w:rFonts w:cs="Arial"/>
                <w:lang w:val="es-ES"/>
              </w:rPr>
              <w:t xml:space="preserve"> para que sea el último párrafo del preámbulo?</w:t>
            </w:r>
          </w:p>
        </w:tc>
        <w:tc>
          <w:tcPr>
            <w:tcW w:w="5170" w:type="dxa"/>
          </w:tcPr>
          <w:p w14:paraId="503615CB" w14:textId="77777777" w:rsidR="005F3C0F" w:rsidRPr="005A1520" w:rsidRDefault="005F3C0F" w:rsidP="005F3C0F">
            <w:pPr>
              <w:spacing w:before="60" w:after="60"/>
              <w:jc w:val="both"/>
              <w:rPr>
                <w:rFonts w:cs="Arial"/>
                <w:lang w:val="es-ES"/>
              </w:rPr>
            </w:pPr>
          </w:p>
        </w:tc>
      </w:tr>
      <w:tr w:rsidR="005F3C0F" w:rsidRPr="00810763" w14:paraId="27B69E84" w14:textId="45EEF0B3" w:rsidTr="009468E0">
        <w:tc>
          <w:tcPr>
            <w:tcW w:w="6869" w:type="dxa"/>
          </w:tcPr>
          <w:p w14:paraId="39617DE0" w14:textId="42D9633F" w:rsidR="005F3C0F" w:rsidRPr="00F8789B" w:rsidRDefault="00F8789B" w:rsidP="00F8789B">
            <w:pPr>
              <w:spacing w:before="60" w:after="60"/>
              <w:jc w:val="both"/>
              <w:rPr>
                <w:rFonts w:cs="Arial"/>
                <w:strike/>
                <w:highlight w:val="yellow"/>
                <w:lang w:val="es-ES"/>
              </w:rPr>
            </w:pPr>
            <w:r w:rsidRPr="00F8789B">
              <w:rPr>
                <w:rFonts w:cs="Arial"/>
                <w:i/>
                <w:strike/>
                <w:lang w:val="es-ES"/>
              </w:rPr>
              <w:t>Reconociendo además</w:t>
            </w:r>
            <w:r w:rsidRPr="00F8789B">
              <w:rPr>
                <w:rFonts w:cs="Arial"/>
                <w:iCs/>
                <w:strike/>
                <w:lang w:val="es-ES"/>
              </w:rPr>
              <w:t xml:space="preserve"> la función fundamental que desempeñan los donantes de fondos para este proyecto, que hizo posible la elaboración del Programa de Trabajo, en particular, los Gobiernos de Alemania y Mónaco por sus contribuciones voluntarias, y el SINAC y el Programa de las Naciones Unidas sobre el Desarrollo por sus contribuciones en especie,</w:t>
            </w:r>
          </w:p>
        </w:tc>
        <w:tc>
          <w:tcPr>
            <w:tcW w:w="2698" w:type="dxa"/>
          </w:tcPr>
          <w:p w14:paraId="6C26CDEB" w14:textId="15512B24" w:rsidR="005F3C0F" w:rsidRPr="004D6625" w:rsidRDefault="00173575" w:rsidP="005F3C0F">
            <w:pPr>
              <w:spacing w:before="60" w:after="60"/>
              <w:jc w:val="both"/>
              <w:rPr>
                <w:rFonts w:cs="Arial"/>
                <w:highlight w:val="yellow"/>
                <w:lang w:val="en-US"/>
              </w:rPr>
            </w:pPr>
            <w:r w:rsidRPr="005B196C">
              <w:rPr>
                <w:rFonts w:cs="Arial"/>
                <w:lang w:val="en-US"/>
              </w:rPr>
              <w:t>¿Derogar por innecesario / obsoleto?</w:t>
            </w:r>
          </w:p>
        </w:tc>
        <w:tc>
          <w:tcPr>
            <w:tcW w:w="5170" w:type="dxa"/>
          </w:tcPr>
          <w:p w14:paraId="7A94E8B4" w14:textId="77777777" w:rsidR="005F3C0F" w:rsidRPr="004D6625" w:rsidRDefault="005F3C0F" w:rsidP="005F3C0F">
            <w:pPr>
              <w:spacing w:before="60" w:after="60"/>
              <w:jc w:val="both"/>
              <w:rPr>
                <w:rFonts w:cs="Arial"/>
                <w:lang w:val="en-US"/>
              </w:rPr>
            </w:pPr>
          </w:p>
        </w:tc>
      </w:tr>
      <w:tr w:rsidR="005F3C0F" w:rsidRPr="00810763" w14:paraId="058FD964" w14:textId="3DB02DE3" w:rsidTr="009468E0">
        <w:tc>
          <w:tcPr>
            <w:tcW w:w="6869" w:type="dxa"/>
          </w:tcPr>
          <w:p w14:paraId="23EC0865" w14:textId="719B0779" w:rsidR="005F3C0F" w:rsidRPr="00D35060" w:rsidRDefault="00D35060" w:rsidP="00D35060">
            <w:pPr>
              <w:spacing w:before="60" w:after="60"/>
              <w:jc w:val="both"/>
              <w:rPr>
                <w:rFonts w:cs="Arial"/>
                <w:strike/>
                <w:color w:val="000000"/>
                <w:highlight w:val="yellow"/>
                <w:lang w:val="es-ES"/>
              </w:rPr>
            </w:pPr>
            <w:r w:rsidRPr="00D35060">
              <w:rPr>
                <w:rFonts w:cs="Arial"/>
                <w:i/>
                <w:iCs/>
                <w:strike/>
                <w:color w:val="000000"/>
                <w:lang w:val="es-ES"/>
              </w:rPr>
              <w:t xml:space="preserve">Reconociendo </w:t>
            </w:r>
            <w:r w:rsidRPr="00D35060">
              <w:rPr>
                <w:rFonts w:cs="Arial"/>
                <w:strike/>
                <w:color w:val="000000"/>
                <w:lang w:val="es-ES"/>
              </w:rPr>
              <w:t xml:space="preserve">el informe “Vulnerabilidad de las especies migratorias al cambio climático” de la Sociedad Zoológica de Londres (ZSL) y el </w:t>
            </w:r>
            <w:r w:rsidRPr="00D35060">
              <w:rPr>
                <w:rFonts w:cs="Arial"/>
                <w:strike/>
                <w:color w:val="000000"/>
                <w:lang w:val="es-ES"/>
              </w:rPr>
              <w:lastRenderedPageBreak/>
              <w:t>informe del Grupo de Trabajo de la CMS sobre el cambio climático, que se presentaron en la 16ª reunión del Consejo Científico,</w:t>
            </w:r>
          </w:p>
        </w:tc>
        <w:tc>
          <w:tcPr>
            <w:tcW w:w="2698" w:type="dxa"/>
          </w:tcPr>
          <w:p w14:paraId="310AC762" w14:textId="5D65A3C7" w:rsidR="005F3C0F" w:rsidRPr="004D6625" w:rsidRDefault="00173575" w:rsidP="005F3C0F">
            <w:pPr>
              <w:spacing w:before="60" w:after="60"/>
              <w:jc w:val="both"/>
              <w:rPr>
                <w:rFonts w:cs="Arial"/>
                <w:i/>
                <w:iCs/>
                <w:color w:val="000000"/>
                <w:lang w:val="en-US"/>
              </w:rPr>
            </w:pPr>
            <w:r w:rsidRPr="005B196C">
              <w:rPr>
                <w:rFonts w:cs="Arial"/>
                <w:lang w:val="en-US"/>
              </w:rPr>
              <w:lastRenderedPageBreak/>
              <w:t>¿Derogar por innecesario / obsoleto?</w:t>
            </w:r>
          </w:p>
        </w:tc>
        <w:tc>
          <w:tcPr>
            <w:tcW w:w="5170" w:type="dxa"/>
          </w:tcPr>
          <w:p w14:paraId="2ADD37E8" w14:textId="77777777" w:rsidR="005F3C0F" w:rsidRPr="004D6625" w:rsidRDefault="005F3C0F" w:rsidP="005F3C0F">
            <w:pPr>
              <w:spacing w:before="60" w:after="60"/>
              <w:jc w:val="both"/>
              <w:rPr>
                <w:rFonts w:cs="Arial"/>
                <w:lang w:val="en-US"/>
              </w:rPr>
            </w:pPr>
          </w:p>
        </w:tc>
      </w:tr>
      <w:tr w:rsidR="005F3C0F" w:rsidRPr="00810763" w14:paraId="0EC45745" w14:textId="03B67BFA" w:rsidTr="009468E0">
        <w:tc>
          <w:tcPr>
            <w:tcW w:w="6869" w:type="dxa"/>
          </w:tcPr>
          <w:p w14:paraId="7A937C2F" w14:textId="095291E5" w:rsidR="005F3C0F" w:rsidRPr="007C5D1B" w:rsidRDefault="007C5D1B" w:rsidP="007C5D1B">
            <w:pPr>
              <w:spacing w:before="60" w:after="60"/>
              <w:jc w:val="both"/>
              <w:rPr>
                <w:rFonts w:cs="Arial"/>
                <w:strike/>
                <w:color w:val="000000"/>
                <w:lang w:val="es-ES"/>
              </w:rPr>
            </w:pPr>
            <w:r w:rsidRPr="007C5D1B">
              <w:rPr>
                <w:rFonts w:cs="Arial"/>
                <w:i/>
                <w:iCs/>
                <w:strike/>
                <w:color w:val="000000"/>
                <w:lang w:val="es-ES"/>
              </w:rPr>
              <w:t>Observando con satisfacción</w:t>
            </w:r>
            <w:r w:rsidRPr="007C5D1B">
              <w:rPr>
                <w:rFonts w:cs="Arial"/>
                <w:strike/>
                <w:color w:val="000000"/>
                <w:lang w:val="es-ES"/>
              </w:rPr>
              <w:t xml:space="preserve"> los resultados del taller técnico del PNUMA/CMS sobre el impacto del cambio climático en las especies migratorias (Tour du Valat, Francia, 6-8 de junio de 2011), dando las gracias al Gobierno de Alemania por apoyar económicamente el taller, y recordando las recomendaciones presentadas en el taller por los miembros del Consejo Científico (UNEP/CMS/ScC17/Inf.12)</w:t>
            </w:r>
            <w:r w:rsidRPr="007C5D1B">
              <w:rPr>
                <w:rFonts w:cs="Arial"/>
                <w:i/>
                <w:iCs/>
                <w:strike/>
                <w:color w:val="000000"/>
                <w:lang w:val="es-ES"/>
              </w:rPr>
              <w:t>,</w:t>
            </w:r>
          </w:p>
        </w:tc>
        <w:tc>
          <w:tcPr>
            <w:tcW w:w="2698" w:type="dxa"/>
          </w:tcPr>
          <w:p w14:paraId="07101362" w14:textId="498C290B" w:rsidR="005F3C0F" w:rsidRPr="004D6625" w:rsidRDefault="00173575" w:rsidP="005F3C0F">
            <w:pPr>
              <w:spacing w:before="60" w:after="60"/>
              <w:jc w:val="both"/>
              <w:rPr>
                <w:rFonts w:cs="Arial"/>
                <w:lang w:val="en-US"/>
              </w:rPr>
            </w:pPr>
            <w:r w:rsidRPr="005B196C">
              <w:rPr>
                <w:rFonts w:cs="Arial"/>
                <w:lang w:val="en-US"/>
              </w:rPr>
              <w:t>¿Derogar por innecesario / obsoleto?</w:t>
            </w:r>
          </w:p>
        </w:tc>
        <w:tc>
          <w:tcPr>
            <w:tcW w:w="5170" w:type="dxa"/>
          </w:tcPr>
          <w:p w14:paraId="0ABEDE3F" w14:textId="77777777" w:rsidR="005F3C0F" w:rsidRPr="004D6625" w:rsidRDefault="005F3C0F" w:rsidP="005F3C0F">
            <w:pPr>
              <w:spacing w:before="60" w:after="60"/>
              <w:jc w:val="both"/>
              <w:rPr>
                <w:rFonts w:cs="Arial"/>
                <w:lang w:val="en-US"/>
              </w:rPr>
            </w:pPr>
          </w:p>
        </w:tc>
      </w:tr>
      <w:tr w:rsidR="005F3C0F" w:rsidRPr="007E7EFD" w14:paraId="3CD571AE" w14:textId="5760C1BF" w:rsidTr="009468E0">
        <w:tc>
          <w:tcPr>
            <w:tcW w:w="6869" w:type="dxa"/>
          </w:tcPr>
          <w:p w14:paraId="46D8605A" w14:textId="77777777" w:rsidR="00804197" w:rsidRDefault="00CF5DB8" w:rsidP="00804197">
            <w:pPr>
              <w:spacing w:before="60" w:after="60"/>
              <w:jc w:val="both"/>
              <w:rPr>
                <w:rFonts w:cs="Arial"/>
                <w:iCs/>
                <w:lang w:val="es-ES"/>
              </w:rPr>
            </w:pPr>
            <w:r w:rsidRPr="00CF5DB8">
              <w:rPr>
                <w:rFonts w:cs="Arial"/>
                <w:i/>
                <w:lang w:val="es-ES"/>
              </w:rPr>
              <w:t xml:space="preserve">Reconociendo </w:t>
            </w:r>
            <w:r w:rsidRPr="00CF5DB8">
              <w:rPr>
                <w:rFonts w:cs="Arial"/>
                <w:iCs/>
                <w:lang w:val="es-ES"/>
              </w:rPr>
              <w:t xml:space="preserve">que las medidas de mitigación, tales como el desarrollo de energías renovables y “limpias”, de baja emisión de carbono, pueden afectar considerablemente a las especies migratorias y sus hábitats en función de cómo las instalaciones están </w:t>
            </w:r>
            <w:r w:rsidR="004141E8" w:rsidRPr="004141E8">
              <w:rPr>
                <w:rFonts w:cs="Arial"/>
                <w:iCs/>
                <w:u w:val="single"/>
                <w:lang w:val="es-ES"/>
              </w:rPr>
              <w:t>diseñadas,</w:t>
            </w:r>
            <w:r w:rsidR="004141E8">
              <w:rPr>
                <w:rFonts w:cs="Arial"/>
                <w:iCs/>
                <w:lang w:val="es-ES"/>
              </w:rPr>
              <w:t xml:space="preserve"> </w:t>
            </w:r>
            <w:r w:rsidRPr="00CF5DB8">
              <w:rPr>
                <w:rFonts w:cs="Arial"/>
                <w:iCs/>
                <w:lang w:val="es-ES"/>
              </w:rPr>
              <w:t>ubicadas y operadas, y que se requiere más investigación y evaluaciones de impacto, especialmente para las nuevas tecnologías,</w:t>
            </w:r>
            <w:r w:rsidRPr="00CF5DB8">
              <w:rPr>
                <w:rFonts w:cs="Arial"/>
                <w:iCs/>
                <w:lang w:val="es-ES"/>
              </w:rPr>
              <w:cr/>
            </w:r>
          </w:p>
          <w:p w14:paraId="1D549C2E" w14:textId="79FDE6D7" w:rsidR="005F3C0F" w:rsidRPr="006D03A9" w:rsidRDefault="006D03A9" w:rsidP="00804197">
            <w:pPr>
              <w:spacing w:before="60" w:after="60"/>
              <w:jc w:val="both"/>
              <w:rPr>
                <w:rFonts w:cs="Arial"/>
                <w:u w:val="single"/>
                <w:lang w:val="es-ES"/>
              </w:rPr>
            </w:pPr>
            <w:r w:rsidRPr="006D03A9">
              <w:rPr>
                <w:rFonts w:cs="Arial"/>
                <w:i/>
                <w:iCs/>
                <w:u w:val="single"/>
                <w:lang w:val="es-ES"/>
              </w:rPr>
              <w:t>Reconoc</w:t>
            </w:r>
            <w:r>
              <w:rPr>
                <w:rFonts w:cs="Arial"/>
                <w:i/>
                <w:iCs/>
                <w:u w:val="single"/>
                <w:lang w:val="es-ES"/>
              </w:rPr>
              <w:t>iendo</w:t>
            </w:r>
            <w:r w:rsidRPr="006D03A9">
              <w:rPr>
                <w:rFonts w:cs="Arial"/>
                <w:i/>
                <w:iCs/>
                <w:u w:val="single"/>
                <w:lang w:val="es-ES"/>
              </w:rPr>
              <w:t xml:space="preserve"> </w:t>
            </w:r>
            <w:r w:rsidRPr="006D03A9">
              <w:rPr>
                <w:rFonts w:cs="Arial"/>
                <w:u w:val="single"/>
                <w:lang w:val="es-ES"/>
              </w:rPr>
              <w:t xml:space="preserve">la importancia de las </w:t>
            </w:r>
            <w:r w:rsidR="00AF13CB">
              <w:rPr>
                <w:rFonts w:cs="Arial"/>
                <w:u w:val="single"/>
                <w:lang w:val="es-ES"/>
              </w:rPr>
              <w:t>garantías</w:t>
            </w:r>
            <w:r w:rsidRPr="006D03A9">
              <w:rPr>
                <w:rFonts w:cs="Arial"/>
                <w:u w:val="single"/>
                <w:lang w:val="es-ES"/>
              </w:rPr>
              <w:t xml:space="preserve"> ambientales y sociales adecuadas y de los procesos de evaluación ambiental estratégic</w:t>
            </w:r>
            <w:r w:rsidR="00D2105A">
              <w:rPr>
                <w:rFonts w:cs="Arial"/>
                <w:u w:val="single"/>
                <w:lang w:val="es-ES"/>
              </w:rPr>
              <w:t>os</w:t>
            </w:r>
            <w:r w:rsidRPr="006D03A9">
              <w:rPr>
                <w:rFonts w:cs="Arial"/>
                <w:u w:val="single"/>
                <w:lang w:val="es-ES"/>
              </w:rPr>
              <w:t xml:space="preserve"> para el desarrollo de energías renovables, incluidas las evaluaciones de impacto acumulativo,</w:t>
            </w:r>
          </w:p>
        </w:tc>
        <w:tc>
          <w:tcPr>
            <w:tcW w:w="2698" w:type="dxa"/>
          </w:tcPr>
          <w:p w14:paraId="51F84755" w14:textId="58910224" w:rsidR="005F3C0F" w:rsidRPr="00903196" w:rsidRDefault="00903196" w:rsidP="005F3C0F">
            <w:pPr>
              <w:spacing w:before="60" w:after="60"/>
              <w:jc w:val="both"/>
              <w:rPr>
                <w:rFonts w:cs="Arial"/>
                <w:lang w:val="es-ES"/>
              </w:rPr>
            </w:pPr>
            <w:r w:rsidRPr="00903196">
              <w:rPr>
                <w:rFonts w:cs="Arial"/>
                <w:lang w:val="es-ES"/>
              </w:rPr>
              <w:t>Mantener con edición, añadir texto nuevo</w:t>
            </w:r>
          </w:p>
        </w:tc>
        <w:tc>
          <w:tcPr>
            <w:tcW w:w="5170" w:type="dxa"/>
          </w:tcPr>
          <w:p w14:paraId="3D4B0A7B" w14:textId="77777777" w:rsidR="00804197" w:rsidRDefault="00804197" w:rsidP="00CB1306">
            <w:pPr>
              <w:spacing w:before="60" w:after="60"/>
              <w:jc w:val="both"/>
              <w:rPr>
                <w:rFonts w:cs="Arial"/>
                <w:iCs/>
                <w:lang w:val="es-ES"/>
              </w:rPr>
            </w:pPr>
            <w:r w:rsidRPr="00804197">
              <w:rPr>
                <w:rFonts w:cs="Arial"/>
                <w:i/>
                <w:lang w:val="es-ES"/>
              </w:rPr>
              <w:t xml:space="preserve">Reconociendo </w:t>
            </w:r>
            <w:r w:rsidRPr="00804197">
              <w:rPr>
                <w:rFonts w:cs="Arial"/>
                <w:iCs/>
                <w:lang w:val="es-ES"/>
              </w:rPr>
              <w:t>que las medidas de mitigación, tales como el desarrollo de energías renovables y “limpias”, de baja emisión de carbono, pueden afectar considerablemente a las especies migratorias y sus hábitats en función de cómo las instalaciones están diseñadas, ubicadas y operadas, y que se requiere más investigación y evaluaciones de impacto, especialmente para las nuevas tecnologías,</w:t>
            </w:r>
          </w:p>
          <w:p w14:paraId="133ACBED" w14:textId="77777777" w:rsidR="00D2105A" w:rsidRDefault="00D2105A" w:rsidP="00CB1306">
            <w:pPr>
              <w:spacing w:before="60" w:after="60"/>
              <w:jc w:val="both"/>
              <w:rPr>
                <w:rFonts w:cs="Arial"/>
                <w:iCs/>
                <w:lang w:val="es-ES"/>
              </w:rPr>
            </w:pPr>
          </w:p>
          <w:p w14:paraId="35F59255" w14:textId="03AA7CDF" w:rsidR="005F3C0F" w:rsidRPr="00D2105A" w:rsidRDefault="00D2105A" w:rsidP="00CB1306">
            <w:pPr>
              <w:spacing w:before="60" w:after="60"/>
              <w:jc w:val="both"/>
              <w:rPr>
                <w:rFonts w:cs="Arial"/>
                <w:lang w:val="es-ES"/>
              </w:rPr>
            </w:pPr>
            <w:r w:rsidRPr="00D2105A">
              <w:rPr>
                <w:rFonts w:cs="Arial"/>
                <w:i/>
                <w:iCs/>
                <w:lang w:val="es-ES"/>
              </w:rPr>
              <w:t xml:space="preserve">Reconociendo </w:t>
            </w:r>
            <w:r w:rsidRPr="00D2105A">
              <w:rPr>
                <w:rFonts w:cs="Arial"/>
                <w:lang w:val="es-ES"/>
              </w:rPr>
              <w:t>la importancia de las garantías ambientales y sociales adecuadas y de los procesos de evaluación ambiental estratégicos para el desarrollo de energías renovables, incluidas las evaluaciones de impacto acumulativo,</w:t>
            </w:r>
          </w:p>
        </w:tc>
      </w:tr>
      <w:tr w:rsidR="005F3C0F" w:rsidRPr="007E7EFD" w14:paraId="23D69F63" w14:textId="28FB8778" w:rsidTr="009468E0">
        <w:tc>
          <w:tcPr>
            <w:tcW w:w="6869" w:type="dxa"/>
          </w:tcPr>
          <w:p w14:paraId="6376E5F8" w14:textId="66F91CA7" w:rsidR="005F3C0F" w:rsidRPr="004E02FB" w:rsidRDefault="004E02FB" w:rsidP="004E02FB">
            <w:pPr>
              <w:spacing w:before="60" w:after="60"/>
              <w:jc w:val="both"/>
              <w:rPr>
                <w:rFonts w:cs="Arial"/>
                <w:lang w:val="es-ES"/>
              </w:rPr>
            </w:pPr>
            <w:r w:rsidRPr="004E02FB">
              <w:rPr>
                <w:rFonts w:cs="Arial"/>
                <w:i/>
                <w:lang w:val="es-ES"/>
              </w:rPr>
              <w:t xml:space="preserve">Recordando </w:t>
            </w:r>
            <w:r w:rsidRPr="00132763">
              <w:rPr>
                <w:rFonts w:cs="Arial"/>
                <w:iCs/>
                <w:lang w:val="es-ES"/>
              </w:rPr>
              <w:t xml:space="preserve">la Resolución 7.5 de la CMS sobre turbinas eólicas y especies migratorias, que entre otras cosas, exige la aplicación de los procedimientos estratégicos de evaluación de impacto ambiental para identificar los lugares apropiados para la construcción </w:t>
            </w:r>
            <w:r w:rsidRPr="00132763">
              <w:rPr>
                <w:rFonts w:cs="Arial"/>
                <w:iCs/>
                <w:strike/>
                <w:lang w:val="es-ES"/>
              </w:rPr>
              <w:t>e insta al Consejo Científico a elaborar directrices para la construcción de parques eólicos marinos con el fin de reducir al mínimo los impactos negativos sobre las especies migratorias</w:t>
            </w:r>
          </w:p>
        </w:tc>
        <w:tc>
          <w:tcPr>
            <w:tcW w:w="2698" w:type="dxa"/>
          </w:tcPr>
          <w:p w14:paraId="6361390D" w14:textId="63C28EFB" w:rsidR="005F3C0F" w:rsidRPr="006031EB" w:rsidRDefault="006031EB" w:rsidP="005F3C0F">
            <w:pPr>
              <w:spacing w:before="60" w:after="60"/>
              <w:jc w:val="both"/>
              <w:rPr>
                <w:rFonts w:cs="Arial"/>
                <w:lang w:val="es-ES"/>
              </w:rPr>
            </w:pPr>
            <w:r w:rsidRPr="006031EB">
              <w:rPr>
                <w:rFonts w:cs="Arial"/>
                <w:lang w:val="es-ES"/>
              </w:rPr>
              <w:t xml:space="preserve">La Resolución 7.5 sigue vigente, por lo que se mantiene la referencia a la misma, pero se suprime la instrucción al Consejo Científico, ya que debería ser una </w:t>
            </w:r>
            <w:r w:rsidRPr="006031EB">
              <w:rPr>
                <w:rFonts w:cs="Arial"/>
                <w:lang w:val="es-ES"/>
              </w:rPr>
              <w:lastRenderedPageBreak/>
              <w:t>Decisión si sigue siendo necesaria.</w:t>
            </w:r>
          </w:p>
        </w:tc>
        <w:tc>
          <w:tcPr>
            <w:tcW w:w="5170" w:type="dxa"/>
          </w:tcPr>
          <w:p w14:paraId="5488D019" w14:textId="74E62CB9" w:rsidR="005F3C0F" w:rsidRPr="00CC411E" w:rsidRDefault="00CC411E" w:rsidP="005F3C0F">
            <w:pPr>
              <w:spacing w:before="60" w:after="60"/>
              <w:jc w:val="both"/>
              <w:rPr>
                <w:rFonts w:cs="Arial"/>
                <w:highlight w:val="yellow"/>
                <w:lang w:val="es-ES"/>
              </w:rPr>
            </w:pPr>
            <w:r w:rsidRPr="00CC411E">
              <w:rPr>
                <w:rFonts w:cs="Arial"/>
                <w:i/>
                <w:lang w:val="es-ES"/>
              </w:rPr>
              <w:lastRenderedPageBreak/>
              <w:t xml:space="preserve">Recordando </w:t>
            </w:r>
            <w:r w:rsidRPr="00CC411E">
              <w:rPr>
                <w:rFonts w:cs="Arial"/>
                <w:iCs/>
                <w:lang w:val="es-ES"/>
              </w:rPr>
              <w:t>la Resolución 7.5 de la CMS sobre turbinas eólicas y especies migratorias, que entre otras cosas, exige la aplicación de los procedimientos estratégicos de evaluación de impacto ambiental para identificar los lugares apropiados para la construcción</w:t>
            </w:r>
            <w:r>
              <w:rPr>
                <w:rFonts w:cs="Arial"/>
                <w:iCs/>
                <w:lang w:val="es-ES"/>
              </w:rPr>
              <w:t>,</w:t>
            </w:r>
          </w:p>
        </w:tc>
      </w:tr>
      <w:tr w:rsidR="00CB1306" w:rsidRPr="007E7EFD" w14:paraId="48EAF430" w14:textId="1FA43031" w:rsidTr="009468E0">
        <w:tc>
          <w:tcPr>
            <w:tcW w:w="6869" w:type="dxa"/>
          </w:tcPr>
          <w:p w14:paraId="7BAD4F82" w14:textId="46B2A052" w:rsidR="00CB1306" w:rsidRPr="00132763" w:rsidRDefault="00132763" w:rsidP="00132763">
            <w:pPr>
              <w:spacing w:before="60" w:after="60"/>
              <w:jc w:val="both"/>
              <w:rPr>
                <w:rFonts w:cs="Arial"/>
                <w:lang w:val="es-ES"/>
              </w:rPr>
            </w:pPr>
            <w:r w:rsidRPr="00132763">
              <w:rPr>
                <w:rFonts w:cs="Arial"/>
                <w:i/>
                <w:lang w:val="es-ES"/>
              </w:rPr>
              <w:t>Recordando asimismo</w:t>
            </w:r>
            <w:r w:rsidRPr="00132763">
              <w:rPr>
                <w:rFonts w:cs="Arial"/>
                <w:iCs/>
                <w:lang w:val="es-ES"/>
              </w:rPr>
              <w:t xml:space="preserve"> la Resolución 11.27 Energías renovables y especies migratorias, que respalda el documento "Tecnología de las energías renovables y especies migratorias: Directrices para un desarrollo sostenible" del Consejo Científico (UNEP/CMS/COP11/ Doc.23.4.3.2),</w:t>
            </w:r>
          </w:p>
        </w:tc>
        <w:tc>
          <w:tcPr>
            <w:tcW w:w="2698" w:type="dxa"/>
          </w:tcPr>
          <w:p w14:paraId="42D0376C" w14:textId="715A47A9" w:rsidR="00CB1306" w:rsidRPr="003D4922" w:rsidRDefault="003D4922" w:rsidP="00CB1306">
            <w:pPr>
              <w:spacing w:before="60" w:after="60"/>
              <w:jc w:val="both"/>
              <w:rPr>
                <w:rFonts w:cs="Arial"/>
                <w:lang w:val="es-ES"/>
              </w:rPr>
            </w:pPr>
            <w:r w:rsidRPr="003D4922">
              <w:rPr>
                <w:rFonts w:cs="Arial"/>
                <w:lang w:val="es-ES"/>
              </w:rPr>
              <w:t>La Resolución 11.27 sigue vigente, por lo que se mantiene</w:t>
            </w:r>
          </w:p>
        </w:tc>
        <w:tc>
          <w:tcPr>
            <w:tcW w:w="5170" w:type="dxa"/>
          </w:tcPr>
          <w:p w14:paraId="78D98ADC" w14:textId="49B528DD" w:rsidR="00CB1306" w:rsidRPr="00132763" w:rsidRDefault="00132763" w:rsidP="00CB1306">
            <w:pPr>
              <w:spacing w:before="60" w:after="60"/>
              <w:jc w:val="both"/>
              <w:rPr>
                <w:rFonts w:cs="Arial"/>
                <w:highlight w:val="yellow"/>
                <w:lang w:val="es-ES"/>
              </w:rPr>
            </w:pPr>
            <w:r w:rsidRPr="00132763">
              <w:rPr>
                <w:rFonts w:cs="Arial"/>
                <w:i/>
                <w:lang w:val="es-ES"/>
              </w:rPr>
              <w:t>Recordando</w:t>
            </w:r>
            <w:r w:rsidRPr="00132763">
              <w:rPr>
                <w:rFonts w:cs="Arial"/>
                <w:iCs/>
                <w:lang w:val="es-ES"/>
              </w:rPr>
              <w:t xml:space="preserve"> asimismo la Resolución 11.27 Energías renovables y especies migratorias, que respalda el documento "Tecnología de las energías renovables y especies migratorias: Directrices para un desarrollo sostenible" del Consejo Científico (UNEP/CMS/COP11/ Doc.23.4.3.2),</w:t>
            </w:r>
          </w:p>
        </w:tc>
      </w:tr>
      <w:tr w:rsidR="00CB1306" w:rsidRPr="007E7EFD" w14:paraId="59D9B1C7" w14:textId="4CB10991" w:rsidTr="009468E0">
        <w:tc>
          <w:tcPr>
            <w:tcW w:w="6869" w:type="dxa"/>
          </w:tcPr>
          <w:p w14:paraId="05842F71" w14:textId="02B14914" w:rsidR="00CB1306" w:rsidRPr="00C659B5" w:rsidRDefault="00C659B5" w:rsidP="00C659B5">
            <w:pPr>
              <w:spacing w:before="60" w:after="60"/>
              <w:jc w:val="both"/>
              <w:rPr>
                <w:rFonts w:cs="Arial"/>
                <w:i/>
                <w:strike/>
                <w:highlight w:val="yellow"/>
                <w:lang w:val="es-ES"/>
              </w:rPr>
            </w:pPr>
            <w:r w:rsidRPr="00C659B5">
              <w:rPr>
                <w:rFonts w:cs="Arial"/>
                <w:i/>
                <w:strike/>
                <w:lang w:val="es-ES"/>
              </w:rPr>
              <w:t xml:space="preserve">Recordando </w:t>
            </w:r>
            <w:r w:rsidRPr="00C659B5">
              <w:rPr>
                <w:rFonts w:cs="Arial"/>
                <w:iCs/>
                <w:strike/>
                <w:lang w:val="es-ES"/>
              </w:rPr>
              <w:t>la Resolución 6.6 del Acuerdo sobre las aves acuáticas migratorias de África y Eurasia (AEWA) y la Resolución 4.14 del Acuerdo sobre la conservación de los cetáceos del mar Negro, mar Mediterráneo y zona atlántica contigua (ACCOBAMS) sobre el cambio climático y las especies migratorias,</w:t>
            </w:r>
          </w:p>
        </w:tc>
        <w:tc>
          <w:tcPr>
            <w:tcW w:w="2698" w:type="dxa"/>
          </w:tcPr>
          <w:p w14:paraId="3B1CC5B6" w14:textId="251B86DF" w:rsidR="00CB1306" w:rsidRPr="003D4922" w:rsidRDefault="003D4922" w:rsidP="00CB1306">
            <w:pPr>
              <w:spacing w:before="60" w:after="60"/>
              <w:jc w:val="both"/>
              <w:rPr>
                <w:rFonts w:cs="Arial"/>
                <w:i/>
                <w:lang w:val="es-ES"/>
              </w:rPr>
            </w:pPr>
            <w:r w:rsidRPr="003D4922">
              <w:rPr>
                <w:rFonts w:cs="Arial"/>
                <w:lang w:val="es-ES"/>
              </w:rPr>
              <w:t>Deroga</w:t>
            </w:r>
            <w:r>
              <w:rPr>
                <w:rFonts w:cs="Arial"/>
                <w:lang w:val="es-ES"/>
              </w:rPr>
              <w:t>r</w:t>
            </w:r>
            <w:r w:rsidRPr="003D4922">
              <w:rPr>
                <w:rFonts w:cs="Arial"/>
                <w:lang w:val="es-ES"/>
              </w:rPr>
              <w:t xml:space="preserve"> por innecesaria: no se hace referencia a ella en los apartados operativos.</w:t>
            </w:r>
          </w:p>
        </w:tc>
        <w:tc>
          <w:tcPr>
            <w:tcW w:w="5170" w:type="dxa"/>
          </w:tcPr>
          <w:p w14:paraId="3EC8CC07" w14:textId="77777777" w:rsidR="00CB1306" w:rsidRPr="003D4922" w:rsidRDefault="00CB1306" w:rsidP="00CB1306">
            <w:pPr>
              <w:spacing w:before="60" w:after="60"/>
              <w:jc w:val="both"/>
              <w:rPr>
                <w:rFonts w:cs="Arial"/>
                <w:lang w:val="es-ES"/>
              </w:rPr>
            </w:pPr>
          </w:p>
        </w:tc>
      </w:tr>
      <w:tr w:rsidR="00CB1306" w:rsidRPr="007E7EFD" w14:paraId="6269BD0F" w14:textId="384805E8" w:rsidTr="009468E0">
        <w:tc>
          <w:tcPr>
            <w:tcW w:w="6869" w:type="dxa"/>
          </w:tcPr>
          <w:p w14:paraId="63B27F7C" w14:textId="77777777" w:rsidR="00CB1306" w:rsidRDefault="00282E20" w:rsidP="00282E20">
            <w:pPr>
              <w:spacing w:before="60" w:after="60"/>
              <w:jc w:val="both"/>
              <w:rPr>
                <w:rFonts w:cs="Arial"/>
                <w:iCs/>
                <w:strike/>
                <w:lang w:val="es-ES"/>
              </w:rPr>
            </w:pPr>
            <w:r w:rsidRPr="00282E20">
              <w:rPr>
                <w:rFonts w:cs="Arial"/>
                <w:i/>
                <w:strike/>
                <w:lang w:val="es-ES"/>
              </w:rPr>
              <w:t>Tomando nota de</w:t>
            </w:r>
            <w:r w:rsidRPr="00282E20">
              <w:rPr>
                <w:rFonts w:cs="Arial"/>
                <w:iCs/>
                <w:strike/>
                <w:lang w:val="es-ES"/>
              </w:rPr>
              <w:t xml:space="preserve"> la Decisión X.33 del Convención de Diversidad Biológica (CDB) de 2010 sobre la biodiversidad y el cambio climático que pide, entre otras cosas, medidas específicas para las especies que son vulnerables al cambio climático, incluyendo las especies migratorias, y reconociendo la importancia del conocimiento tradicional y la participación plena de los pueblos indígenas y las comunidades locales en la planificación y ejecución de medidas eficaces para mitigar y adaptarse al cambio climático, así como la necesidad de desarrollar evaluaciones apropiadas de los ecosistemas y la vulnerabilidad de las especies y la Decisión XII. 20, biodiversidad y cambio climático y reducción del riesgo de desastres del CDB, y la Decisión XIII.4 del CDB sobre biodiversidad y cambio climático,</w:t>
            </w:r>
          </w:p>
          <w:p w14:paraId="78A6B9FD" w14:textId="1C723045" w:rsidR="00B1606F" w:rsidRPr="00282E20" w:rsidRDefault="00B1606F" w:rsidP="00282E20">
            <w:pPr>
              <w:spacing w:before="60" w:after="60"/>
              <w:jc w:val="both"/>
              <w:rPr>
                <w:rFonts w:cs="Arial"/>
                <w:strike/>
                <w:highlight w:val="yellow"/>
                <w:lang w:val="es-ES"/>
              </w:rPr>
            </w:pPr>
          </w:p>
        </w:tc>
        <w:tc>
          <w:tcPr>
            <w:tcW w:w="2698" w:type="dxa"/>
          </w:tcPr>
          <w:p w14:paraId="2F3A15F9" w14:textId="5C734807" w:rsidR="00CB1306" w:rsidRPr="003D4922" w:rsidRDefault="003D4922" w:rsidP="00CB1306">
            <w:pPr>
              <w:spacing w:before="60" w:after="60"/>
              <w:jc w:val="both"/>
              <w:rPr>
                <w:rFonts w:cs="Arial"/>
                <w:u w:val="single"/>
                <w:lang w:val="es-ES"/>
              </w:rPr>
            </w:pPr>
            <w:r w:rsidRPr="003D4922">
              <w:rPr>
                <w:rFonts w:cs="Arial"/>
                <w:lang w:val="es-ES"/>
              </w:rPr>
              <w:t>Deroga</w:t>
            </w:r>
            <w:r>
              <w:rPr>
                <w:rFonts w:cs="Arial"/>
                <w:lang w:val="es-ES"/>
              </w:rPr>
              <w:t>r</w:t>
            </w:r>
            <w:r w:rsidRPr="003D4922">
              <w:rPr>
                <w:rFonts w:cs="Arial"/>
                <w:lang w:val="es-ES"/>
              </w:rPr>
              <w:t xml:space="preserve"> por innecesaria: no se hace referencia a ella en los apartados operativos.</w:t>
            </w:r>
          </w:p>
        </w:tc>
        <w:tc>
          <w:tcPr>
            <w:tcW w:w="5170" w:type="dxa"/>
          </w:tcPr>
          <w:p w14:paraId="3E175532" w14:textId="77777777" w:rsidR="00CB1306" w:rsidRPr="003D4922" w:rsidRDefault="00CB1306" w:rsidP="00CB1306">
            <w:pPr>
              <w:spacing w:before="60" w:after="60"/>
              <w:jc w:val="both"/>
              <w:rPr>
                <w:rFonts w:cs="Arial"/>
                <w:lang w:val="es-ES"/>
              </w:rPr>
            </w:pPr>
          </w:p>
        </w:tc>
      </w:tr>
      <w:tr w:rsidR="00CB1306" w:rsidRPr="007E7EFD" w14:paraId="16120D90" w14:textId="202C36AF" w:rsidTr="009468E0">
        <w:tc>
          <w:tcPr>
            <w:tcW w:w="6869" w:type="dxa"/>
          </w:tcPr>
          <w:p w14:paraId="0D86CCDB" w14:textId="12853A94" w:rsidR="00CB1306" w:rsidRPr="00B1606F" w:rsidRDefault="00B1606F" w:rsidP="00B1606F">
            <w:pPr>
              <w:spacing w:before="60" w:after="60"/>
              <w:jc w:val="both"/>
              <w:rPr>
                <w:rFonts w:cs="Arial"/>
                <w:strike/>
                <w:highlight w:val="yellow"/>
                <w:lang w:val="es-ES"/>
              </w:rPr>
            </w:pPr>
            <w:r w:rsidRPr="00B1606F">
              <w:rPr>
                <w:rFonts w:cs="Arial"/>
                <w:i/>
                <w:strike/>
                <w:lang w:val="es-ES"/>
              </w:rPr>
              <w:t xml:space="preserve">Tomando nota además </w:t>
            </w:r>
            <w:r w:rsidRPr="00B1606F">
              <w:rPr>
                <w:rFonts w:cs="Arial"/>
                <w:iCs/>
                <w:strike/>
                <w:lang w:val="es-ES"/>
              </w:rPr>
              <w:t>de la Resolución X.24 de Ramsar de 2008 sobre el cambio climático y los humedales</w:t>
            </w:r>
          </w:p>
        </w:tc>
        <w:tc>
          <w:tcPr>
            <w:tcW w:w="2698" w:type="dxa"/>
          </w:tcPr>
          <w:p w14:paraId="076DB053" w14:textId="6B19EA36" w:rsidR="00CB1306" w:rsidRPr="003D4922" w:rsidRDefault="003D4922" w:rsidP="00CB1306">
            <w:pPr>
              <w:spacing w:before="60" w:after="60"/>
              <w:jc w:val="both"/>
              <w:rPr>
                <w:rFonts w:cs="Arial"/>
                <w:lang w:val="es-ES"/>
              </w:rPr>
            </w:pPr>
            <w:r w:rsidRPr="003D4922">
              <w:rPr>
                <w:rFonts w:cs="Arial"/>
                <w:lang w:val="es-ES"/>
              </w:rPr>
              <w:t>Deroga</w:t>
            </w:r>
            <w:r>
              <w:rPr>
                <w:rFonts w:cs="Arial"/>
                <w:lang w:val="es-ES"/>
              </w:rPr>
              <w:t>r</w:t>
            </w:r>
            <w:r w:rsidRPr="003D4922">
              <w:rPr>
                <w:rFonts w:cs="Arial"/>
                <w:lang w:val="es-ES"/>
              </w:rPr>
              <w:t xml:space="preserve"> por innecesaria: no se hace referencia a ella en los apartados operativos.</w:t>
            </w:r>
          </w:p>
        </w:tc>
        <w:tc>
          <w:tcPr>
            <w:tcW w:w="5170" w:type="dxa"/>
          </w:tcPr>
          <w:p w14:paraId="5B3A910B" w14:textId="77777777" w:rsidR="00CB1306" w:rsidRPr="003D4922" w:rsidRDefault="00CB1306" w:rsidP="00CB1306">
            <w:pPr>
              <w:spacing w:before="60" w:after="60"/>
              <w:jc w:val="both"/>
              <w:rPr>
                <w:rFonts w:cs="Arial"/>
                <w:lang w:val="es-ES"/>
              </w:rPr>
            </w:pPr>
          </w:p>
        </w:tc>
      </w:tr>
      <w:tr w:rsidR="00CB1306" w:rsidRPr="007E7EFD" w14:paraId="643B2B41" w14:textId="70DB390C" w:rsidTr="009468E0">
        <w:tc>
          <w:tcPr>
            <w:tcW w:w="6869" w:type="dxa"/>
          </w:tcPr>
          <w:p w14:paraId="28AFCDAF" w14:textId="77777777" w:rsidR="00CB1306" w:rsidRDefault="00B1606F" w:rsidP="00B1606F">
            <w:pPr>
              <w:spacing w:before="60" w:after="60"/>
              <w:jc w:val="both"/>
              <w:rPr>
                <w:rFonts w:cs="Arial"/>
                <w:strike/>
                <w:lang w:val="es-ES"/>
              </w:rPr>
            </w:pPr>
            <w:r w:rsidRPr="00B1606F">
              <w:rPr>
                <w:rFonts w:cs="Arial"/>
                <w:i/>
                <w:iCs/>
                <w:strike/>
                <w:lang w:val="es-ES"/>
              </w:rPr>
              <w:lastRenderedPageBreak/>
              <w:t xml:space="preserve">Tomando nota </w:t>
            </w:r>
            <w:r w:rsidRPr="00B1606F">
              <w:rPr>
                <w:rFonts w:cs="Arial"/>
                <w:strike/>
                <w:lang w:val="es-ES"/>
              </w:rPr>
              <w:t>de las decisiones IX/1 y IX/2 y la decisión X/37, de las reuniones 9ª y 10ª de la Conferencia de las Partes del CDB sobre la diversidad biológica y los biocombustibles, así como la Resolución X.25 de la COP10 de la Convención de Ramsar sobre los humedales y los biocombustibles y la Resolución XI.10 de la COP11 sobre humedales y cuestiones energéticas</w:t>
            </w:r>
          </w:p>
          <w:p w14:paraId="6B85E407" w14:textId="16A3E5B3" w:rsidR="00B1606F" w:rsidRPr="00B1606F" w:rsidRDefault="00B1606F" w:rsidP="00B1606F">
            <w:pPr>
              <w:spacing w:before="60" w:after="60"/>
              <w:jc w:val="both"/>
              <w:rPr>
                <w:rFonts w:cs="Arial"/>
                <w:i/>
                <w:strike/>
                <w:highlight w:val="yellow"/>
                <w:lang w:val="es-ES"/>
              </w:rPr>
            </w:pPr>
          </w:p>
        </w:tc>
        <w:tc>
          <w:tcPr>
            <w:tcW w:w="2698" w:type="dxa"/>
          </w:tcPr>
          <w:p w14:paraId="0A89D19D" w14:textId="5D66B824" w:rsidR="00CB1306" w:rsidRPr="003D4922" w:rsidRDefault="003D4922" w:rsidP="00CB1306">
            <w:pPr>
              <w:spacing w:before="60" w:after="60"/>
              <w:jc w:val="both"/>
              <w:rPr>
                <w:rFonts w:cs="Arial"/>
                <w:i/>
                <w:iCs/>
                <w:highlight w:val="yellow"/>
                <w:lang w:val="es-ES"/>
              </w:rPr>
            </w:pPr>
            <w:r w:rsidRPr="003D4922">
              <w:rPr>
                <w:rFonts w:cs="Arial"/>
                <w:lang w:val="es-ES"/>
              </w:rPr>
              <w:t>Deroga</w:t>
            </w:r>
            <w:r>
              <w:rPr>
                <w:rFonts w:cs="Arial"/>
                <w:lang w:val="es-ES"/>
              </w:rPr>
              <w:t>r</w:t>
            </w:r>
            <w:r w:rsidRPr="003D4922">
              <w:rPr>
                <w:rFonts w:cs="Arial"/>
                <w:lang w:val="es-ES"/>
              </w:rPr>
              <w:t xml:space="preserve"> por innecesaria: no se hace referencia a ella en los apartados operativos.</w:t>
            </w:r>
          </w:p>
        </w:tc>
        <w:tc>
          <w:tcPr>
            <w:tcW w:w="5170" w:type="dxa"/>
          </w:tcPr>
          <w:p w14:paraId="25286A56" w14:textId="77777777" w:rsidR="00CB1306" w:rsidRPr="003D4922" w:rsidRDefault="00CB1306" w:rsidP="00CB1306">
            <w:pPr>
              <w:spacing w:before="60" w:after="60"/>
              <w:jc w:val="both"/>
              <w:rPr>
                <w:rFonts w:cs="Arial"/>
                <w:highlight w:val="yellow"/>
                <w:lang w:val="es-ES"/>
              </w:rPr>
            </w:pPr>
          </w:p>
        </w:tc>
      </w:tr>
      <w:tr w:rsidR="00CB1306" w:rsidRPr="007E7EFD" w14:paraId="126B0553" w14:textId="1A842B27" w:rsidTr="009468E0">
        <w:tc>
          <w:tcPr>
            <w:tcW w:w="6869" w:type="dxa"/>
          </w:tcPr>
          <w:p w14:paraId="4D9F03A3" w14:textId="111F594E" w:rsidR="00CB1306" w:rsidRPr="003108AD" w:rsidRDefault="003108AD" w:rsidP="003108AD">
            <w:pPr>
              <w:spacing w:before="60" w:after="60"/>
              <w:jc w:val="both"/>
              <w:rPr>
                <w:rFonts w:cs="Arial"/>
                <w:iCs/>
                <w:strike/>
                <w:highlight w:val="yellow"/>
                <w:u w:val="single"/>
                <w:lang w:val="es-ES"/>
              </w:rPr>
            </w:pPr>
            <w:r w:rsidRPr="003108AD">
              <w:rPr>
                <w:rFonts w:cs="Arial"/>
                <w:i/>
                <w:iCs/>
                <w:strike/>
                <w:lang w:val="es-ES"/>
              </w:rPr>
              <w:t xml:space="preserve">Reconociendo </w:t>
            </w:r>
            <w:r w:rsidRPr="003108AD">
              <w:rPr>
                <w:rFonts w:cs="Arial"/>
                <w:strike/>
                <w:lang w:val="es-ES"/>
              </w:rPr>
              <w:t>la recomendación 135 de la Convención sobre la conservación de la vida silvestre y el medio natural en Europa de hacer frente a los efectos del cambio climático sobre la diversidad biológica y la Recomendación 143 sobre nuevas orientaciones para las Partes sobre la diversidad biológica y el cambio climático</w:t>
            </w:r>
          </w:p>
        </w:tc>
        <w:tc>
          <w:tcPr>
            <w:tcW w:w="2698" w:type="dxa"/>
          </w:tcPr>
          <w:p w14:paraId="685B5223" w14:textId="1DAD7711" w:rsidR="00CB1306" w:rsidRPr="003D4922" w:rsidRDefault="003D4922" w:rsidP="00CB1306">
            <w:pPr>
              <w:spacing w:before="60" w:after="60"/>
              <w:jc w:val="both"/>
              <w:rPr>
                <w:rFonts w:cs="Arial"/>
                <w:highlight w:val="yellow"/>
                <w:lang w:val="es-ES"/>
              </w:rPr>
            </w:pPr>
            <w:r w:rsidRPr="003D4922">
              <w:rPr>
                <w:rFonts w:cs="Arial"/>
                <w:lang w:val="es-ES"/>
              </w:rPr>
              <w:t>Deroga</w:t>
            </w:r>
            <w:r>
              <w:rPr>
                <w:rFonts w:cs="Arial"/>
                <w:lang w:val="es-ES"/>
              </w:rPr>
              <w:t>r</w:t>
            </w:r>
            <w:r w:rsidRPr="003D4922">
              <w:rPr>
                <w:rFonts w:cs="Arial"/>
                <w:lang w:val="es-ES"/>
              </w:rPr>
              <w:t xml:space="preserve"> por innecesaria: no se hace referencia a ella en los apartados operativos.</w:t>
            </w:r>
            <w:r w:rsidR="00CB1306" w:rsidRPr="003D4922">
              <w:rPr>
                <w:rFonts w:cs="Arial"/>
                <w:highlight w:val="yellow"/>
                <w:lang w:val="es-ES"/>
              </w:rPr>
              <w:t xml:space="preserve"> </w:t>
            </w:r>
          </w:p>
        </w:tc>
        <w:tc>
          <w:tcPr>
            <w:tcW w:w="5170" w:type="dxa"/>
          </w:tcPr>
          <w:p w14:paraId="5B783CB3" w14:textId="77777777" w:rsidR="00CB1306" w:rsidRPr="003D4922" w:rsidRDefault="00CB1306" w:rsidP="00CB1306">
            <w:pPr>
              <w:spacing w:before="60" w:after="60"/>
              <w:jc w:val="both"/>
              <w:rPr>
                <w:rFonts w:cs="Arial"/>
                <w:highlight w:val="yellow"/>
                <w:lang w:val="es-ES"/>
              </w:rPr>
            </w:pPr>
          </w:p>
        </w:tc>
      </w:tr>
      <w:tr w:rsidR="00CB1306" w:rsidRPr="007E7EFD" w14:paraId="2778BC24" w14:textId="2EBD8E72" w:rsidTr="009468E0">
        <w:tc>
          <w:tcPr>
            <w:tcW w:w="6869" w:type="dxa"/>
          </w:tcPr>
          <w:p w14:paraId="19C0318D" w14:textId="37936CCE" w:rsidR="00CB1306" w:rsidRPr="00D56238" w:rsidRDefault="00D56238" w:rsidP="00D56238">
            <w:pPr>
              <w:spacing w:before="60" w:after="60"/>
              <w:jc w:val="both"/>
              <w:rPr>
                <w:rFonts w:cs="Arial"/>
                <w:i/>
                <w:iCs/>
                <w:strike/>
                <w:highlight w:val="yellow"/>
                <w:lang w:val="es-ES"/>
              </w:rPr>
            </w:pPr>
            <w:r w:rsidRPr="00D56238">
              <w:rPr>
                <w:rFonts w:cs="Arial"/>
                <w:i/>
                <w:strike/>
                <w:lang w:val="es-ES"/>
              </w:rPr>
              <w:t xml:space="preserve">Acogiendo </w:t>
            </w:r>
            <w:r w:rsidRPr="00D56238">
              <w:rPr>
                <w:rFonts w:cs="Arial"/>
                <w:iCs/>
                <w:strike/>
                <w:lang w:val="es-ES"/>
              </w:rPr>
              <w:t>con satisfacción el Acuerdo de París, suscrito en París el 12 de diciembre de 2015</w:t>
            </w:r>
            <w:r>
              <w:rPr>
                <w:rFonts w:cs="Arial"/>
                <w:iCs/>
                <w:strike/>
                <w:lang w:val="es-ES"/>
              </w:rPr>
              <w:t xml:space="preserve"> </w:t>
            </w:r>
            <w:r w:rsidRPr="00D56238">
              <w:rPr>
                <w:rFonts w:cs="Arial"/>
                <w:iCs/>
                <w:strike/>
                <w:lang w:val="es-ES"/>
              </w:rPr>
              <w:t>en el marco de la Convención Marco de las Naciones Unidas sobre Cambio Climático</w:t>
            </w:r>
            <w:r>
              <w:rPr>
                <w:rFonts w:cs="Arial"/>
                <w:iCs/>
                <w:strike/>
                <w:lang w:val="es-ES"/>
              </w:rPr>
              <w:t xml:space="preserve"> </w:t>
            </w:r>
            <w:r w:rsidRPr="00D56238">
              <w:rPr>
                <w:rFonts w:cs="Arial"/>
                <w:iCs/>
                <w:strike/>
                <w:lang w:val="es-ES"/>
              </w:rPr>
              <w:t>(UNFCCC),</w:t>
            </w:r>
          </w:p>
        </w:tc>
        <w:tc>
          <w:tcPr>
            <w:tcW w:w="2698" w:type="dxa"/>
          </w:tcPr>
          <w:p w14:paraId="7D39A4EB" w14:textId="22EE7784" w:rsidR="00CB1306" w:rsidRPr="003108AD" w:rsidRDefault="003108AD" w:rsidP="00CB1306">
            <w:pPr>
              <w:spacing w:before="60" w:after="60"/>
              <w:jc w:val="both"/>
              <w:rPr>
                <w:rFonts w:cs="Arial"/>
                <w:i/>
                <w:lang w:val="es-ES"/>
              </w:rPr>
            </w:pPr>
            <w:r w:rsidRPr="003D4922">
              <w:rPr>
                <w:rFonts w:cs="Arial"/>
                <w:lang w:val="es-ES"/>
              </w:rPr>
              <w:t>Deroga</w:t>
            </w:r>
            <w:r>
              <w:rPr>
                <w:rFonts w:cs="Arial"/>
                <w:lang w:val="es-ES"/>
              </w:rPr>
              <w:t>r</w:t>
            </w:r>
            <w:r w:rsidRPr="003D4922">
              <w:rPr>
                <w:rFonts w:cs="Arial"/>
                <w:lang w:val="es-ES"/>
              </w:rPr>
              <w:t xml:space="preserve"> por innecesaria: no se hace referencia a ella en los apartados operativos.</w:t>
            </w:r>
          </w:p>
        </w:tc>
        <w:tc>
          <w:tcPr>
            <w:tcW w:w="5170" w:type="dxa"/>
          </w:tcPr>
          <w:p w14:paraId="390E8913" w14:textId="77777777" w:rsidR="00CB1306" w:rsidRPr="003108AD" w:rsidRDefault="00CB1306" w:rsidP="00CB1306">
            <w:pPr>
              <w:spacing w:before="60" w:after="60"/>
              <w:jc w:val="both"/>
              <w:rPr>
                <w:rFonts w:cs="Arial"/>
                <w:lang w:val="es-ES"/>
              </w:rPr>
            </w:pPr>
          </w:p>
        </w:tc>
      </w:tr>
      <w:tr w:rsidR="00CB1306" w:rsidRPr="00810763" w14:paraId="109DF676" w14:textId="7DAD79B0" w:rsidTr="009468E0">
        <w:tc>
          <w:tcPr>
            <w:tcW w:w="6869" w:type="dxa"/>
          </w:tcPr>
          <w:p w14:paraId="2EB7F741" w14:textId="2A5CFF38" w:rsidR="00CB1306" w:rsidRPr="00D56238" w:rsidRDefault="00D56238" w:rsidP="00D56238">
            <w:pPr>
              <w:spacing w:before="60" w:after="60"/>
              <w:jc w:val="both"/>
              <w:rPr>
                <w:rFonts w:cs="Arial"/>
                <w:strike/>
                <w:highlight w:val="yellow"/>
                <w:u w:val="single"/>
                <w:lang w:val="es-ES"/>
              </w:rPr>
            </w:pPr>
            <w:r w:rsidRPr="00D56238">
              <w:rPr>
                <w:rFonts w:cs="Arial"/>
                <w:i/>
                <w:strike/>
                <w:lang w:val="es-ES"/>
              </w:rPr>
              <w:t>Consciente</w:t>
            </w:r>
            <w:r w:rsidRPr="00D56238">
              <w:rPr>
                <w:rFonts w:cs="Arial"/>
                <w:iCs/>
                <w:strike/>
                <w:lang w:val="es-ES"/>
              </w:rPr>
              <w:t xml:space="preserve"> de la relevancia de la investigación realizada por la UICN para evaluar la susceptibilidad de las especies de la Lista Roja al cambio climático,</w:t>
            </w:r>
          </w:p>
        </w:tc>
        <w:tc>
          <w:tcPr>
            <w:tcW w:w="2698" w:type="dxa"/>
          </w:tcPr>
          <w:p w14:paraId="629531A2" w14:textId="191C6C74" w:rsidR="00CB1306" w:rsidRPr="00810763" w:rsidRDefault="003108AD" w:rsidP="00CB1306">
            <w:pPr>
              <w:spacing w:before="60" w:after="60"/>
              <w:jc w:val="both"/>
              <w:rPr>
                <w:rFonts w:cs="Arial"/>
                <w:highlight w:val="yellow"/>
                <w:lang w:val="es-ES"/>
              </w:rPr>
            </w:pPr>
            <w:r w:rsidRPr="003D4922">
              <w:rPr>
                <w:rFonts w:cs="Arial"/>
                <w:lang w:val="es-ES"/>
              </w:rPr>
              <w:t>Deroga</w:t>
            </w:r>
            <w:r>
              <w:rPr>
                <w:rFonts w:cs="Arial"/>
                <w:lang w:val="es-ES"/>
              </w:rPr>
              <w:t>r</w:t>
            </w:r>
            <w:r w:rsidRPr="003D4922">
              <w:rPr>
                <w:rFonts w:cs="Arial"/>
                <w:lang w:val="es-ES"/>
              </w:rPr>
              <w:t xml:space="preserve"> por innecesaria</w:t>
            </w:r>
            <w:r w:rsidR="00CB1306" w:rsidRPr="00810763">
              <w:rPr>
                <w:rFonts w:cs="Arial"/>
                <w:highlight w:val="yellow"/>
                <w:lang w:val="es-ES"/>
              </w:rPr>
              <w:t xml:space="preserve"> </w:t>
            </w:r>
          </w:p>
        </w:tc>
        <w:tc>
          <w:tcPr>
            <w:tcW w:w="5170" w:type="dxa"/>
          </w:tcPr>
          <w:p w14:paraId="03224256" w14:textId="77777777" w:rsidR="00CB1306" w:rsidRPr="00810763" w:rsidRDefault="00CB1306" w:rsidP="00CB1306">
            <w:pPr>
              <w:spacing w:before="60" w:after="60"/>
              <w:jc w:val="both"/>
              <w:rPr>
                <w:rFonts w:cs="Arial"/>
                <w:highlight w:val="yellow"/>
                <w:lang w:val="es-ES"/>
              </w:rPr>
            </w:pPr>
          </w:p>
        </w:tc>
      </w:tr>
      <w:tr w:rsidR="00CB1306" w:rsidRPr="00810763" w14:paraId="41B8CFC8" w14:textId="54579836" w:rsidTr="009468E0">
        <w:tc>
          <w:tcPr>
            <w:tcW w:w="6869" w:type="dxa"/>
          </w:tcPr>
          <w:p w14:paraId="1704C1D8" w14:textId="2B535B0F" w:rsidR="00CB1306" w:rsidRPr="0034166C" w:rsidRDefault="0034166C" w:rsidP="0034166C">
            <w:pPr>
              <w:spacing w:before="60" w:after="60"/>
              <w:jc w:val="both"/>
              <w:rPr>
                <w:rFonts w:cs="Arial"/>
                <w:strike/>
                <w:highlight w:val="yellow"/>
                <w:lang w:val="es-ES"/>
              </w:rPr>
            </w:pPr>
            <w:r w:rsidRPr="0034166C">
              <w:rPr>
                <w:rFonts w:cs="Arial"/>
                <w:i/>
                <w:strike/>
                <w:lang w:val="es-ES"/>
              </w:rPr>
              <w:t>Acogiendo con satisfacción</w:t>
            </w:r>
            <w:r w:rsidRPr="0034166C">
              <w:rPr>
                <w:rFonts w:cs="Arial"/>
                <w:iCs/>
                <w:strike/>
                <w:lang w:val="es-ES"/>
              </w:rPr>
              <w:t xml:space="preserve"> los resultados de los tres talleres sobre cambio climático realizados bajo los auspicios de la Comisión Ballenera Internacional (CBI) hasta la fecha (Hawaii, EEUU, marzo 1996; Siena, Italia, febrero 2000; Viena, Austria, noviembre/diciembre 2010),</w:t>
            </w:r>
          </w:p>
        </w:tc>
        <w:tc>
          <w:tcPr>
            <w:tcW w:w="2698" w:type="dxa"/>
          </w:tcPr>
          <w:p w14:paraId="2C8D3F0E" w14:textId="18EF69C4" w:rsidR="00CB1306" w:rsidRPr="004D6625" w:rsidRDefault="00903196" w:rsidP="00CB1306">
            <w:pPr>
              <w:spacing w:before="60" w:after="60"/>
              <w:jc w:val="both"/>
              <w:rPr>
                <w:rFonts w:cs="Arial"/>
                <w:highlight w:val="yellow"/>
                <w:lang w:val="en-US"/>
              </w:rPr>
            </w:pPr>
            <w:r w:rsidRPr="005B196C">
              <w:rPr>
                <w:rFonts w:cs="Arial"/>
                <w:lang w:val="en-US"/>
              </w:rPr>
              <w:t>¿Derogar por innecesario / obsoleto?</w:t>
            </w:r>
          </w:p>
        </w:tc>
        <w:tc>
          <w:tcPr>
            <w:tcW w:w="5170" w:type="dxa"/>
          </w:tcPr>
          <w:p w14:paraId="3F772796" w14:textId="77777777" w:rsidR="00CB1306" w:rsidRPr="004D6625" w:rsidRDefault="00CB1306" w:rsidP="00CB1306">
            <w:pPr>
              <w:spacing w:before="60" w:after="60"/>
              <w:jc w:val="both"/>
              <w:rPr>
                <w:rFonts w:cs="Arial"/>
                <w:highlight w:val="yellow"/>
                <w:lang w:val="en-US"/>
              </w:rPr>
            </w:pPr>
          </w:p>
        </w:tc>
      </w:tr>
      <w:tr w:rsidR="00CB1306" w:rsidRPr="00810763" w14:paraId="65CFE09A" w14:textId="59367969" w:rsidTr="009468E0">
        <w:tc>
          <w:tcPr>
            <w:tcW w:w="6869" w:type="dxa"/>
          </w:tcPr>
          <w:p w14:paraId="6A08015F" w14:textId="48A58F7B" w:rsidR="00CB1306" w:rsidRPr="00CB2EC7" w:rsidRDefault="00CB2EC7" w:rsidP="00CB2EC7">
            <w:pPr>
              <w:spacing w:before="60" w:after="60"/>
              <w:jc w:val="both"/>
              <w:rPr>
                <w:rFonts w:cs="Arial"/>
                <w:strike/>
                <w:highlight w:val="yellow"/>
                <w:lang w:val="es-ES"/>
              </w:rPr>
            </w:pPr>
            <w:r w:rsidRPr="00CB2EC7">
              <w:rPr>
                <w:rFonts w:cs="Arial"/>
                <w:i/>
                <w:iCs/>
                <w:strike/>
                <w:lang w:val="es-ES"/>
              </w:rPr>
              <w:t>Acogiendo con beneplácito</w:t>
            </w:r>
            <w:r w:rsidRPr="00CB2EC7">
              <w:rPr>
                <w:rFonts w:cs="Arial"/>
                <w:strike/>
                <w:lang w:val="es-ES"/>
              </w:rPr>
              <w:t xml:space="preserve"> el informe sobre el cambio climático y las especies migratorias, encargado por el gobierno del Reino Unido en 2005, destacando los efectos e interacciones perjudiciales específicos del cambio climático sobre las poblaciones de especies migratorias, así como las estrategias de adaptación, reconocidas por la Resolución 8.13,</w:t>
            </w:r>
          </w:p>
        </w:tc>
        <w:tc>
          <w:tcPr>
            <w:tcW w:w="2698" w:type="dxa"/>
          </w:tcPr>
          <w:p w14:paraId="502991EC" w14:textId="63354468" w:rsidR="00CB1306" w:rsidRPr="004D6625" w:rsidRDefault="00903196" w:rsidP="00CB1306">
            <w:pPr>
              <w:spacing w:before="60" w:after="60"/>
              <w:jc w:val="both"/>
              <w:rPr>
                <w:rFonts w:cs="Arial"/>
                <w:iCs/>
                <w:highlight w:val="yellow"/>
                <w:lang w:val="en-US"/>
              </w:rPr>
            </w:pPr>
            <w:r w:rsidRPr="005B196C">
              <w:rPr>
                <w:rFonts w:cs="Arial"/>
                <w:lang w:val="en-US"/>
              </w:rPr>
              <w:t>¿Derogar por innecesario / obsoleto?</w:t>
            </w:r>
          </w:p>
        </w:tc>
        <w:tc>
          <w:tcPr>
            <w:tcW w:w="5170" w:type="dxa"/>
          </w:tcPr>
          <w:p w14:paraId="19DC9BC5" w14:textId="77777777" w:rsidR="00CB1306" w:rsidRPr="004D6625" w:rsidRDefault="00CB1306" w:rsidP="00CB1306">
            <w:pPr>
              <w:spacing w:before="60" w:after="60"/>
              <w:jc w:val="both"/>
              <w:rPr>
                <w:rFonts w:cs="Arial"/>
                <w:highlight w:val="yellow"/>
                <w:lang w:val="en-US"/>
              </w:rPr>
            </w:pPr>
          </w:p>
        </w:tc>
      </w:tr>
      <w:tr w:rsidR="00CB1306" w:rsidRPr="00810763" w14:paraId="582BEFB9" w14:textId="3F509A40" w:rsidTr="009468E0">
        <w:tc>
          <w:tcPr>
            <w:tcW w:w="6869" w:type="dxa"/>
          </w:tcPr>
          <w:p w14:paraId="4456335C" w14:textId="53B3E3C5" w:rsidR="00014729" w:rsidRPr="00014729" w:rsidRDefault="00014729" w:rsidP="00014729">
            <w:pPr>
              <w:spacing w:before="60" w:after="60"/>
              <w:jc w:val="both"/>
              <w:rPr>
                <w:rFonts w:cs="Arial"/>
                <w:strike/>
                <w:lang w:val="es-ES"/>
              </w:rPr>
            </w:pPr>
            <w:r w:rsidRPr="00014729">
              <w:rPr>
                <w:rFonts w:cs="Arial"/>
                <w:i/>
                <w:iCs/>
                <w:strike/>
                <w:lang w:val="es-ES"/>
              </w:rPr>
              <w:lastRenderedPageBreak/>
              <w:t>Consciente</w:t>
            </w:r>
            <w:r w:rsidRPr="00014729">
              <w:rPr>
                <w:rFonts w:cs="Arial"/>
                <w:strike/>
                <w:lang w:val="es-ES"/>
              </w:rPr>
              <w:t xml:space="preserve"> del informe relativo a los indicadores del cambio climático sobre las especies migratorias elaborado por la British Trust for Ornitology en 2008, concretamente donde se menciona que grupos individuales de especies como las aves migratorias transaharianas</w:t>
            </w:r>
          </w:p>
          <w:p w14:paraId="72E853ED" w14:textId="0055E2B7" w:rsidR="00CB1306" w:rsidRPr="00014729" w:rsidRDefault="00014729" w:rsidP="00014729">
            <w:pPr>
              <w:spacing w:before="60" w:after="60"/>
              <w:jc w:val="both"/>
              <w:rPr>
                <w:rFonts w:cs="Arial"/>
                <w:i/>
                <w:iCs/>
                <w:strike/>
                <w:highlight w:val="yellow"/>
                <w:lang w:val="es-ES"/>
              </w:rPr>
            </w:pPr>
            <w:r w:rsidRPr="00014729">
              <w:rPr>
                <w:rFonts w:cs="Arial"/>
                <w:strike/>
                <w:lang w:val="es-ES"/>
              </w:rPr>
              <w:t>pueden constituir un indicador adecuado para evaluar los efectos del cambio climático en varias especies migratorias,</w:t>
            </w:r>
          </w:p>
        </w:tc>
        <w:tc>
          <w:tcPr>
            <w:tcW w:w="2698" w:type="dxa"/>
          </w:tcPr>
          <w:p w14:paraId="55E89F16" w14:textId="25464AE7" w:rsidR="00CB1306" w:rsidRPr="004D6625" w:rsidRDefault="00903196" w:rsidP="00CB1306">
            <w:pPr>
              <w:spacing w:before="60" w:after="60"/>
              <w:jc w:val="both"/>
              <w:rPr>
                <w:rFonts w:cs="Arial"/>
                <w:highlight w:val="yellow"/>
                <w:lang w:val="en-US"/>
              </w:rPr>
            </w:pPr>
            <w:r w:rsidRPr="005B196C">
              <w:rPr>
                <w:rFonts w:cs="Arial"/>
                <w:lang w:val="en-US"/>
              </w:rPr>
              <w:t>¿Derogar por innecesario / obsoleto?</w:t>
            </w:r>
          </w:p>
        </w:tc>
        <w:tc>
          <w:tcPr>
            <w:tcW w:w="5170" w:type="dxa"/>
          </w:tcPr>
          <w:p w14:paraId="123A603F" w14:textId="77777777" w:rsidR="00CB1306" w:rsidRPr="004D6625" w:rsidRDefault="00CB1306" w:rsidP="00CB1306">
            <w:pPr>
              <w:spacing w:before="60" w:after="60"/>
              <w:jc w:val="both"/>
              <w:rPr>
                <w:rFonts w:cs="Arial"/>
                <w:highlight w:val="yellow"/>
                <w:lang w:val="en-US"/>
              </w:rPr>
            </w:pPr>
          </w:p>
        </w:tc>
      </w:tr>
      <w:tr w:rsidR="00CB1306" w:rsidRPr="00810763" w14:paraId="6FEB026A" w14:textId="648AFFF1" w:rsidTr="009468E0">
        <w:tc>
          <w:tcPr>
            <w:tcW w:w="6869" w:type="dxa"/>
          </w:tcPr>
          <w:p w14:paraId="28987928" w14:textId="3CBA36D7" w:rsidR="00CB1306" w:rsidRPr="00C878A7" w:rsidRDefault="00C878A7" w:rsidP="00C878A7">
            <w:pPr>
              <w:spacing w:before="60" w:after="60"/>
              <w:jc w:val="both"/>
              <w:rPr>
                <w:rFonts w:cs="Arial"/>
                <w:strike/>
                <w:highlight w:val="yellow"/>
                <w:lang w:val="es-ES"/>
              </w:rPr>
            </w:pPr>
            <w:r w:rsidRPr="00C878A7">
              <w:rPr>
                <w:i/>
                <w:strike/>
                <w:lang w:val="es-ES"/>
              </w:rPr>
              <w:t xml:space="preserve">Acogiendo con beneplácito </w:t>
            </w:r>
            <w:r w:rsidRPr="00C878A7">
              <w:rPr>
                <w:iCs/>
                <w:strike/>
                <w:lang w:val="es-ES"/>
              </w:rPr>
              <w:t>el proyecto iniciado en 2016 para evaluar la vulnerabilidad de los paisajes de humedales al cambio climático y apoyar el desarrollo de una red resiliente al clima de sitios críticos para las poblaciones de aves acuáticas en el eje migratorio de África y Eurasia, entre otras cosas mediante una herramienta para la red de sitios críticos (Critical Site Network Tool), rediseñada y de libre acceso, bajo los auspicios del Acuerdo sobre las aves acuáticas migratorias de África y Eurasia (AEWA) y puesta en práctica bajo la dirección de Wetlands International y BirdLife International con el respaldo del gobierno de Alemania, y</w:t>
            </w:r>
          </w:p>
        </w:tc>
        <w:tc>
          <w:tcPr>
            <w:tcW w:w="2698" w:type="dxa"/>
          </w:tcPr>
          <w:p w14:paraId="7C6CAB0D" w14:textId="6501235D" w:rsidR="00CB1306" w:rsidRPr="004D6625" w:rsidRDefault="00903196" w:rsidP="00CB1306">
            <w:pPr>
              <w:spacing w:before="60" w:after="60"/>
              <w:jc w:val="both"/>
              <w:rPr>
                <w:rFonts w:cs="Arial"/>
                <w:lang w:val="en-US"/>
              </w:rPr>
            </w:pPr>
            <w:r w:rsidRPr="005B196C">
              <w:rPr>
                <w:rFonts w:cs="Arial"/>
                <w:lang w:val="en-US"/>
              </w:rPr>
              <w:t>¿Derogar por innecesario / obsoleto?</w:t>
            </w:r>
          </w:p>
        </w:tc>
        <w:tc>
          <w:tcPr>
            <w:tcW w:w="5170" w:type="dxa"/>
          </w:tcPr>
          <w:p w14:paraId="43899D16" w14:textId="77777777" w:rsidR="00CB1306" w:rsidRPr="004D6625" w:rsidRDefault="00CB1306" w:rsidP="00CB1306">
            <w:pPr>
              <w:spacing w:before="60" w:after="60"/>
              <w:jc w:val="both"/>
              <w:rPr>
                <w:rFonts w:cs="Arial"/>
                <w:lang w:val="en-US"/>
              </w:rPr>
            </w:pPr>
          </w:p>
        </w:tc>
      </w:tr>
      <w:tr w:rsidR="00CB1306" w:rsidRPr="007E7EFD" w14:paraId="636AC320" w14:textId="115C3B59" w:rsidTr="009468E0">
        <w:tc>
          <w:tcPr>
            <w:tcW w:w="6869" w:type="dxa"/>
          </w:tcPr>
          <w:p w14:paraId="25C87D8B" w14:textId="4DFA9990" w:rsidR="00CB1306" w:rsidRPr="00EF777C" w:rsidRDefault="00EF777C" w:rsidP="00EF777C">
            <w:pPr>
              <w:spacing w:before="60" w:after="60"/>
              <w:jc w:val="both"/>
              <w:rPr>
                <w:rFonts w:cs="Arial"/>
                <w:lang w:val="es-ES"/>
              </w:rPr>
            </w:pPr>
            <w:r w:rsidRPr="00EF777C">
              <w:rPr>
                <w:rFonts w:cs="Arial"/>
                <w:i/>
                <w:iCs/>
                <w:lang w:val="es-ES"/>
              </w:rPr>
              <w:t xml:space="preserve">Consciente </w:t>
            </w:r>
            <w:r w:rsidRPr="00EF777C">
              <w:rPr>
                <w:rFonts w:cs="Arial"/>
                <w:lang w:val="es-ES"/>
              </w:rPr>
              <w:t>de que los Pequeños Estados Insulares en Desarrollo (SIDS, por sus siglas en inglés) y los países en desarrollo con pequeñas islas, las cuales son lugares de migración importantes para varias especies de aves, mamíferos marinos, reptiles y peces, son altamente vulnerables a los impactos del cambio climático y, necesitan apoyo incluyendo capacitación</w:t>
            </w:r>
            <w:r>
              <w:rPr>
                <w:rFonts w:cs="Arial"/>
                <w:lang w:val="es-ES"/>
              </w:rPr>
              <w:t xml:space="preserve"> </w:t>
            </w:r>
            <w:r w:rsidRPr="00EF777C">
              <w:rPr>
                <w:rFonts w:cs="Arial"/>
                <w:lang w:val="es-ES"/>
              </w:rPr>
              <w:t>para tratar estas cuestiones</w:t>
            </w:r>
            <w:r w:rsidR="00EB2CB5" w:rsidRPr="00EF777C">
              <w:rPr>
                <w:rFonts w:cs="Arial"/>
                <w:u w:val="single"/>
                <w:lang w:val="es-ES"/>
              </w:rPr>
              <w:t>,</w:t>
            </w:r>
          </w:p>
        </w:tc>
        <w:tc>
          <w:tcPr>
            <w:tcW w:w="2698" w:type="dxa"/>
          </w:tcPr>
          <w:p w14:paraId="1784F9AB" w14:textId="66C53923" w:rsidR="00CB1306" w:rsidRPr="00810763" w:rsidRDefault="00F13D1D" w:rsidP="00CB1306">
            <w:pPr>
              <w:spacing w:before="60" w:after="60"/>
              <w:jc w:val="both"/>
              <w:rPr>
                <w:rFonts w:cs="Arial"/>
                <w:lang w:val="es-ES"/>
              </w:rPr>
            </w:pPr>
            <w:r>
              <w:rPr>
                <w:rFonts w:cs="Arial"/>
                <w:lang w:val="es-ES"/>
              </w:rPr>
              <w:t>Mantener</w:t>
            </w:r>
            <w:r w:rsidR="00E8160B">
              <w:rPr>
                <w:rFonts w:cs="Arial"/>
                <w:lang w:val="es-ES"/>
              </w:rPr>
              <w:t xml:space="preserve"> con </w:t>
            </w:r>
            <w:r w:rsidR="00E625FD">
              <w:rPr>
                <w:rFonts w:cs="Arial"/>
                <w:lang w:val="es-ES"/>
              </w:rPr>
              <w:t>modificaciones</w:t>
            </w:r>
          </w:p>
        </w:tc>
        <w:tc>
          <w:tcPr>
            <w:tcW w:w="5170" w:type="dxa"/>
          </w:tcPr>
          <w:p w14:paraId="1A5D7D75" w14:textId="5FA2AC3F" w:rsidR="00CB1306" w:rsidRPr="00F13D1D" w:rsidRDefault="00F13D1D" w:rsidP="00CB1306">
            <w:pPr>
              <w:spacing w:before="60" w:after="60"/>
              <w:jc w:val="both"/>
              <w:rPr>
                <w:rFonts w:cs="Arial"/>
                <w:lang w:val="es-ES"/>
              </w:rPr>
            </w:pPr>
            <w:r w:rsidRPr="00EF777C">
              <w:rPr>
                <w:rFonts w:cs="Arial"/>
                <w:i/>
                <w:iCs/>
                <w:lang w:val="es-ES"/>
              </w:rPr>
              <w:t xml:space="preserve">Consciente </w:t>
            </w:r>
            <w:r w:rsidRPr="00EF777C">
              <w:rPr>
                <w:rFonts w:cs="Arial"/>
                <w:lang w:val="es-ES"/>
              </w:rPr>
              <w:t>de que los Pequeños Estados Insulares en Desarrollo (SIDS, por sus siglas en inglés) y los países en desarrollo con pequeñas islas, las cuales son lugares de migración importantes para varias especies de aves, mamíferos marinos, reptiles y peces, son altamente vulnerables a los impactos del cambio climático y, necesitan apoyo incluyendo capacitación</w:t>
            </w:r>
            <w:r>
              <w:rPr>
                <w:rFonts w:cs="Arial"/>
                <w:lang w:val="es-ES"/>
              </w:rPr>
              <w:t xml:space="preserve"> </w:t>
            </w:r>
            <w:r w:rsidRPr="00EF777C">
              <w:rPr>
                <w:rFonts w:cs="Arial"/>
                <w:lang w:val="es-ES"/>
              </w:rPr>
              <w:t>para tratar estas cuestiones</w:t>
            </w:r>
            <w:r w:rsidRPr="00EF777C">
              <w:rPr>
                <w:rFonts w:cs="Arial"/>
                <w:u w:val="single"/>
                <w:lang w:val="es-ES"/>
              </w:rPr>
              <w:t>,</w:t>
            </w:r>
          </w:p>
        </w:tc>
      </w:tr>
      <w:tr w:rsidR="00CB1306" w:rsidRPr="007E7EFD" w14:paraId="087CDE9C" w14:textId="0FA2A6DB" w:rsidTr="009468E0">
        <w:tc>
          <w:tcPr>
            <w:tcW w:w="6869" w:type="dxa"/>
          </w:tcPr>
          <w:p w14:paraId="17C7F575" w14:textId="32D1483B" w:rsidR="00CB1306" w:rsidRPr="00F13D1D" w:rsidRDefault="00F13D1D" w:rsidP="00CB1306">
            <w:pPr>
              <w:spacing w:before="60" w:after="60"/>
              <w:jc w:val="both"/>
              <w:rPr>
                <w:rFonts w:cs="Arial"/>
                <w:lang w:val="es-ES"/>
              </w:rPr>
            </w:pPr>
            <w:r w:rsidRPr="00F13D1D">
              <w:rPr>
                <w:rFonts w:cs="Arial"/>
                <w:i/>
                <w:lang w:val="es-ES"/>
              </w:rPr>
              <w:t xml:space="preserve">Reconociendo con agradecimiento </w:t>
            </w:r>
            <w:r w:rsidRPr="00F13D1D">
              <w:rPr>
                <w:rFonts w:cs="Arial"/>
                <w:iCs/>
                <w:lang w:val="es-ES"/>
              </w:rPr>
              <w:t>las contribuciones de los miembros del Grupo de Trabajo sobre el Cambio Climático establecido en el marco del Consejo Científico.</w:t>
            </w:r>
          </w:p>
        </w:tc>
        <w:tc>
          <w:tcPr>
            <w:tcW w:w="2698" w:type="dxa"/>
          </w:tcPr>
          <w:p w14:paraId="6D203ACE" w14:textId="5C653805" w:rsidR="00CB1306" w:rsidRPr="00D32ED5" w:rsidRDefault="00D32ED5" w:rsidP="00CB1306">
            <w:pPr>
              <w:spacing w:before="60" w:after="60"/>
              <w:jc w:val="both"/>
              <w:rPr>
                <w:rFonts w:cs="Arial"/>
                <w:lang w:val="es-ES"/>
              </w:rPr>
            </w:pPr>
            <w:r w:rsidRPr="00D32ED5">
              <w:rPr>
                <w:rFonts w:cs="Arial"/>
                <w:lang w:val="es-ES"/>
              </w:rPr>
              <w:t>Editado para referirse al grupo en general; ¿</w:t>
            </w:r>
            <w:r>
              <w:rPr>
                <w:rFonts w:cs="Arial"/>
                <w:lang w:val="es-ES"/>
              </w:rPr>
              <w:t>re</w:t>
            </w:r>
            <w:r w:rsidRPr="00D32ED5">
              <w:rPr>
                <w:rFonts w:cs="Arial"/>
                <w:lang w:val="es-ES"/>
              </w:rPr>
              <w:t>movido para que sea el último párrafo del preámbulo?</w:t>
            </w:r>
          </w:p>
        </w:tc>
        <w:tc>
          <w:tcPr>
            <w:tcW w:w="5170" w:type="dxa"/>
          </w:tcPr>
          <w:p w14:paraId="6DE7DF9F" w14:textId="39FD735C" w:rsidR="00CB1306" w:rsidRPr="00F13D1D" w:rsidRDefault="00F13D1D" w:rsidP="00CB1306">
            <w:pPr>
              <w:spacing w:before="60" w:after="60"/>
              <w:jc w:val="both"/>
              <w:rPr>
                <w:rFonts w:cs="Arial"/>
                <w:lang w:val="es-ES"/>
              </w:rPr>
            </w:pPr>
            <w:r w:rsidRPr="00F13D1D">
              <w:rPr>
                <w:rFonts w:cs="Arial"/>
                <w:i/>
                <w:lang w:val="es-ES"/>
              </w:rPr>
              <w:t xml:space="preserve">Reconociendo </w:t>
            </w:r>
            <w:r w:rsidRPr="00F13D1D">
              <w:rPr>
                <w:rFonts w:cs="Arial"/>
                <w:iCs/>
                <w:lang w:val="es-ES"/>
              </w:rPr>
              <w:t>con agradecimiento las contribuciones de los miembros del Grupo de Trabajo sobre el Cambio Climático establecido en el marco del Consejo Científico.</w:t>
            </w:r>
          </w:p>
        </w:tc>
      </w:tr>
    </w:tbl>
    <w:p w14:paraId="1864FFFF" w14:textId="510E3A45" w:rsidR="00421246" w:rsidRPr="00F13D1D" w:rsidRDefault="00421246">
      <w:pPr>
        <w:rPr>
          <w:lang w:val="es-ES"/>
        </w:rPr>
      </w:pPr>
    </w:p>
    <w:tbl>
      <w:tblPr>
        <w:tblStyle w:val="TableGrid"/>
        <w:tblW w:w="14737" w:type="dxa"/>
        <w:tblLook w:val="04A0" w:firstRow="1" w:lastRow="0" w:firstColumn="1" w:lastColumn="0" w:noHBand="0" w:noVBand="1"/>
      </w:tblPr>
      <w:tblGrid>
        <w:gridCol w:w="14737"/>
      </w:tblGrid>
      <w:tr w:rsidR="00C70872" w:rsidRPr="007E7EFD" w14:paraId="4552CFC9" w14:textId="77777777" w:rsidTr="00A13089">
        <w:tc>
          <w:tcPr>
            <w:tcW w:w="14737" w:type="dxa"/>
          </w:tcPr>
          <w:p w14:paraId="6FD7CFFB" w14:textId="6BA0D67D" w:rsidR="00C70872" w:rsidRPr="009C53B1" w:rsidRDefault="009C53B1" w:rsidP="009C53B1">
            <w:pPr>
              <w:spacing w:before="240" w:after="240"/>
              <w:jc w:val="center"/>
              <w:rPr>
                <w:rFonts w:cs="Arial"/>
                <w:i/>
                <w:lang w:val="es-ES"/>
              </w:rPr>
            </w:pPr>
            <w:r w:rsidRPr="009C53B1">
              <w:rPr>
                <w:rFonts w:cs="Arial"/>
                <w:i/>
                <w:lang w:val="es-ES"/>
              </w:rPr>
              <w:lastRenderedPageBreak/>
              <w:t>La Conferencia de las Partes en la</w:t>
            </w:r>
            <w:r>
              <w:rPr>
                <w:rFonts w:cs="Arial"/>
                <w:i/>
                <w:lang w:val="es-ES"/>
              </w:rPr>
              <w:t xml:space="preserve"> </w:t>
            </w:r>
            <w:r w:rsidRPr="009C53B1">
              <w:rPr>
                <w:rFonts w:cs="Arial"/>
                <w:i/>
                <w:lang w:val="es-ES"/>
              </w:rPr>
              <w:t>Convención sobre la Conservación de las Especies Migratorias de Animales Silvestres</w:t>
            </w:r>
          </w:p>
        </w:tc>
      </w:tr>
    </w:tbl>
    <w:p w14:paraId="078B54C2" w14:textId="5F0A93A5" w:rsidR="000908D5" w:rsidRPr="009C53B1" w:rsidRDefault="000908D5" w:rsidP="00A13089">
      <w:pPr>
        <w:spacing w:after="0"/>
        <w:rPr>
          <w:lang w:val="es-ES"/>
        </w:rPr>
      </w:pPr>
    </w:p>
    <w:tbl>
      <w:tblPr>
        <w:tblStyle w:val="TableGrid"/>
        <w:tblW w:w="14737" w:type="dxa"/>
        <w:tblLook w:val="04A0" w:firstRow="1" w:lastRow="0" w:firstColumn="1" w:lastColumn="0" w:noHBand="0" w:noVBand="1"/>
      </w:tblPr>
      <w:tblGrid>
        <w:gridCol w:w="7082"/>
        <w:gridCol w:w="2552"/>
        <w:gridCol w:w="5103"/>
      </w:tblGrid>
      <w:tr w:rsidR="0083424A" w:rsidRPr="00810763" w14:paraId="06DE183A" w14:textId="77777777" w:rsidTr="009468E0">
        <w:trPr>
          <w:tblHeader/>
        </w:trPr>
        <w:tc>
          <w:tcPr>
            <w:tcW w:w="7082" w:type="dxa"/>
          </w:tcPr>
          <w:p w14:paraId="41580C8A" w14:textId="0B0E2072" w:rsidR="0083424A" w:rsidRPr="0083424A" w:rsidRDefault="0083424A" w:rsidP="0083424A">
            <w:pPr>
              <w:widowControl w:val="0"/>
              <w:autoSpaceDE w:val="0"/>
              <w:autoSpaceDN w:val="0"/>
              <w:adjustRightInd w:val="0"/>
              <w:spacing w:before="60" w:after="60"/>
              <w:jc w:val="both"/>
              <w:rPr>
                <w:rFonts w:cs="Arial"/>
                <w:b/>
                <w:bCs/>
                <w:i/>
                <w:lang w:val="es-ES"/>
              </w:rPr>
            </w:pPr>
            <w:r w:rsidRPr="006A5FA5">
              <w:rPr>
                <w:rFonts w:cs="Arial"/>
                <w:b/>
                <w:bCs/>
                <w:i/>
                <w:lang w:val="es-ES"/>
              </w:rPr>
              <w:t>Texto existente con las modificaciones subrayadas y tachadas</w:t>
            </w:r>
          </w:p>
        </w:tc>
        <w:tc>
          <w:tcPr>
            <w:tcW w:w="2552" w:type="dxa"/>
          </w:tcPr>
          <w:p w14:paraId="69E5E6D1" w14:textId="5BF4C9AC" w:rsidR="0083424A" w:rsidRPr="00810763" w:rsidRDefault="0083424A" w:rsidP="0083424A">
            <w:pPr>
              <w:pStyle w:val="ListParagraph"/>
              <w:spacing w:before="60" w:after="60"/>
              <w:ind w:left="0"/>
              <w:contextualSpacing w:val="0"/>
              <w:jc w:val="both"/>
              <w:rPr>
                <w:rFonts w:cs="Arial"/>
                <w:b/>
                <w:bCs/>
                <w:lang w:val="es-ES"/>
              </w:rPr>
            </w:pPr>
            <w:r w:rsidRPr="00810763">
              <w:rPr>
                <w:rFonts w:cs="Arial"/>
                <w:b/>
                <w:bCs/>
                <w:lang w:val="es-ES"/>
              </w:rPr>
              <w:t>Com</w:t>
            </w:r>
            <w:r>
              <w:rPr>
                <w:rFonts w:cs="Arial"/>
                <w:b/>
                <w:bCs/>
                <w:lang w:val="es-ES"/>
              </w:rPr>
              <w:t>entario</w:t>
            </w:r>
          </w:p>
        </w:tc>
        <w:tc>
          <w:tcPr>
            <w:tcW w:w="5103" w:type="dxa"/>
          </w:tcPr>
          <w:p w14:paraId="33D4D437" w14:textId="181BDFF2" w:rsidR="0083424A" w:rsidRPr="00810763" w:rsidRDefault="0083424A" w:rsidP="0083424A">
            <w:pPr>
              <w:pStyle w:val="ListParagraph"/>
              <w:spacing w:before="60" w:after="60"/>
              <w:ind w:left="0"/>
              <w:contextualSpacing w:val="0"/>
              <w:jc w:val="both"/>
              <w:rPr>
                <w:rFonts w:cs="Arial"/>
                <w:b/>
                <w:bCs/>
                <w:lang w:val="es-ES"/>
              </w:rPr>
            </w:pPr>
            <w:r w:rsidRPr="00A23F6C">
              <w:rPr>
                <w:rFonts w:cs="Arial"/>
                <w:b/>
                <w:bCs/>
                <w:lang w:val="es-ES"/>
              </w:rPr>
              <w:t>Nuevo texto propuesto</w:t>
            </w:r>
          </w:p>
        </w:tc>
      </w:tr>
      <w:tr w:rsidR="00165571" w:rsidRPr="007E7EFD" w14:paraId="16142288" w14:textId="77777777" w:rsidTr="009468E0">
        <w:tc>
          <w:tcPr>
            <w:tcW w:w="7082" w:type="dxa"/>
          </w:tcPr>
          <w:p w14:paraId="20237A39" w14:textId="33ADB013" w:rsidR="00165571" w:rsidRPr="0083424A" w:rsidRDefault="008D3545" w:rsidP="00FF2C7B">
            <w:pPr>
              <w:pStyle w:val="ListParagraph"/>
              <w:widowControl w:val="0"/>
              <w:numPr>
                <w:ilvl w:val="0"/>
                <w:numId w:val="10"/>
              </w:numPr>
              <w:autoSpaceDE w:val="0"/>
              <w:autoSpaceDN w:val="0"/>
              <w:adjustRightInd w:val="0"/>
              <w:spacing w:before="60" w:after="60"/>
              <w:ind w:left="450" w:hanging="450"/>
              <w:contextualSpacing w:val="0"/>
              <w:jc w:val="both"/>
              <w:rPr>
                <w:rFonts w:cs="Arial"/>
                <w:lang w:val="es-ES"/>
              </w:rPr>
            </w:pPr>
            <w:r w:rsidRPr="008D3545">
              <w:rPr>
                <w:lang w:val="es-ES"/>
              </w:rPr>
              <w:t xml:space="preserve">Insta </w:t>
            </w:r>
            <w:r w:rsidR="00A753DB">
              <w:rPr>
                <w:u w:val="single"/>
                <w:lang w:val="es-ES"/>
              </w:rPr>
              <w:t xml:space="preserve">encarecidamente </w:t>
            </w:r>
            <w:r w:rsidRPr="008D3545">
              <w:rPr>
                <w:lang w:val="es-ES"/>
              </w:rPr>
              <w:t xml:space="preserve">a las Partes </w:t>
            </w:r>
            <w:r w:rsidR="00A753DB">
              <w:rPr>
                <w:u w:val="single"/>
                <w:lang w:val="es-ES"/>
              </w:rPr>
              <w:t xml:space="preserve">y a las no Partes </w:t>
            </w:r>
            <w:r w:rsidRPr="008D3545">
              <w:rPr>
                <w:lang w:val="es-ES"/>
              </w:rPr>
              <w:t xml:space="preserve">a </w:t>
            </w:r>
            <w:r w:rsidRPr="001201CE">
              <w:rPr>
                <w:strike/>
                <w:lang w:val="es-ES"/>
              </w:rPr>
              <w:t>que, a pesar de la incertidumbre respecto a la magnitud de los efectos del cambio climático sobre las especies migratorias</w:t>
            </w:r>
            <w:r w:rsidR="00DD6B17">
              <w:rPr>
                <w:lang w:val="es-ES"/>
              </w:rPr>
              <w:t xml:space="preserve"> </w:t>
            </w:r>
            <w:r w:rsidR="00DD6B17" w:rsidRPr="00DD6B17">
              <w:rPr>
                <w:u w:val="single"/>
                <w:lang w:val="es-ES"/>
              </w:rPr>
              <w:t>adoptar ahora medidas tanto de mitigación como de adaptación</w:t>
            </w:r>
            <w:r w:rsidRPr="008D3545">
              <w:rPr>
                <w:lang w:val="es-ES"/>
              </w:rPr>
              <w:t xml:space="preserve">, </w:t>
            </w:r>
            <w:r w:rsidRPr="00DD6B17">
              <w:rPr>
                <w:strike/>
                <w:lang w:val="es-ES"/>
              </w:rPr>
              <w:t>no pospongan la adopción de decisiones y medidas al respecto</w:t>
            </w:r>
            <w:r w:rsidR="003D2E3E" w:rsidRPr="003D2E3E">
              <w:rPr>
                <w:lang w:val="es-ES"/>
              </w:rPr>
              <w:t xml:space="preserve"> </w:t>
            </w:r>
            <w:r w:rsidR="003D2E3E" w:rsidRPr="003D2E3E">
              <w:rPr>
                <w:u w:val="single"/>
                <w:lang w:val="es-ES"/>
              </w:rPr>
              <w:t>especialmente a la luz de los impactos que ya se están observando</w:t>
            </w:r>
            <w:r w:rsidRPr="008D3545">
              <w:rPr>
                <w:lang w:val="es-ES"/>
              </w:rPr>
              <w:t>;</w:t>
            </w:r>
          </w:p>
        </w:tc>
        <w:tc>
          <w:tcPr>
            <w:tcW w:w="2552" w:type="dxa"/>
          </w:tcPr>
          <w:p w14:paraId="61C11270" w14:textId="77777777" w:rsidR="004C1A64" w:rsidRPr="004C1A64" w:rsidRDefault="004C1A64" w:rsidP="004C1A64">
            <w:pPr>
              <w:pStyle w:val="ListParagraph"/>
              <w:spacing w:before="60" w:after="60"/>
              <w:ind w:left="1"/>
              <w:rPr>
                <w:rFonts w:cs="Arial"/>
                <w:lang w:val="es-ES"/>
              </w:rPr>
            </w:pPr>
            <w:r w:rsidRPr="004C1A64">
              <w:rPr>
                <w:rFonts w:cs="Arial"/>
                <w:lang w:val="es-ES"/>
              </w:rPr>
              <w:t xml:space="preserve">Editar para centrarse en la necesidad de actuar ahora </w:t>
            </w:r>
          </w:p>
          <w:p w14:paraId="0D95999C" w14:textId="7AB14BF3" w:rsidR="00165571" w:rsidRPr="004C1A64" w:rsidRDefault="004C1A64" w:rsidP="004C1A64">
            <w:pPr>
              <w:pStyle w:val="ListParagraph"/>
              <w:spacing w:before="60" w:after="60"/>
              <w:ind w:left="0"/>
              <w:contextualSpacing w:val="0"/>
              <w:rPr>
                <w:rFonts w:cs="Arial"/>
                <w:lang w:val="es-ES"/>
              </w:rPr>
            </w:pPr>
            <w:r w:rsidRPr="004C1A64">
              <w:rPr>
                <w:rFonts w:cs="Arial"/>
                <w:lang w:val="es-ES"/>
              </w:rPr>
              <w:t xml:space="preserve">Movido de la 2ª a la 1ª </w:t>
            </w:r>
            <w:r>
              <w:rPr>
                <w:rFonts w:cs="Arial"/>
                <w:lang w:val="es-ES"/>
              </w:rPr>
              <w:t>del Párrafo Operativo</w:t>
            </w:r>
            <w:r w:rsidRPr="004C1A64">
              <w:rPr>
                <w:rFonts w:cs="Arial"/>
                <w:lang w:val="es-ES"/>
              </w:rPr>
              <w:t>.</w:t>
            </w:r>
            <w:r w:rsidR="00603F63" w:rsidRPr="004C1A64">
              <w:rPr>
                <w:rFonts w:cs="Arial"/>
                <w:lang w:val="es-ES"/>
              </w:rPr>
              <w:t xml:space="preserve"> </w:t>
            </w:r>
          </w:p>
        </w:tc>
        <w:tc>
          <w:tcPr>
            <w:tcW w:w="5103" w:type="dxa"/>
          </w:tcPr>
          <w:p w14:paraId="3F32AC98" w14:textId="695180AF" w:rsidR="00165571" w:rsidRPr="000151F6" w:rsidRDefault="000151F6">
            <w:pPr>
              <w:pStyle w:val="ListParagraph"/>
              <w:spacing w:before="60" w:after="60"/>
              <w:ind w:left="0"/>
              <w:contextualSpacing w:val="0"/>
              <w:jc w:val="both"/>
              <w:rPr>
                <w:rFonts w:cs="Arial"/>
                <w:highlight w:val="yellow"/>
                <w:lang w:val="es-ES"/>
              </w:rPr>
            </w:pPr>
            <w:r w:rsidRPr="000151F6">
              <w:rPr>
                <w:rFonts w:cs="Arial"/>
                <w:i/>
                <w:lang w:val="es-ES"/>
              </w:rPr>
              <w:t>Insta encarecidamente</w:t>
            </w:r>
            <w:r w:rsidRPr="000151F6">
              <w:rPr>
                <w:rFonts w:cs="Arial"/>
                <w:iCs/>
                <w:lang w:val="es-ES"/>
              </w:rPr>
              <w:t xml:space="preserve"> a las Partes y a las no Partes a</w:t>
            </w:r>
            <w:r w:rsidR="00F906E9">
              <w:rPr>
                <w:rFonts w:cs="Arial"/>
                <w:iCs/>
                <w:lang w:val="es-ES"/>
              </w:rPr>
              <w:t xml:space="preserve"> </w:t>
            </w:r>
            <w:r w:rsidR="00F906E9" w:rsidRPr="00F906E9">
              <w:rPr>
                <w:rFonts w:cs="Arial"/>
                <w:iCs/>
                <w:lang w:val="es-ES"/>
              </w:rPr>
              <w:t>adoptar ahora medidas tanto de mitigación como de adaptación, especialmente a la luz de los impactos que ya se están observando;</w:t>
            </w:r>
          </w:p>
        </w:tc>
      </w:tr>
      <w:tr w:rsidR="000908D5" w:rsidRPr="007E7EFD" w14:paraId="51691395" w14:textId="280D9D6C" w:rsidTr="009468E0">
        <w:tc>
          <w:tcPr>
            <w:tcW w:w="7082" w:type="dxa"/>
          </w:tcPr>
          <w:p w14:paraId="5EEDD9C5" w14:textId="7F1C3D6F" w:rsidR="000908D5" w:rsidRPr="00B91265" w:rsidRDefault="00B461A7" w:rsidP="00FF2C7B">
            <w:pPr>
              <w:pStyle w:val="ListParagraph"/>
              <w:widowControl w:val="0"/>
              <w:numPr>
                <w:ilvl w:val="0"/>
                <w:numId w:val="10"/>
              </w:numPr>
              <w:autoSpaceDE w:val="0"/>
              <w:autoSpaceDN w:val="0"/>
              <w:adjustRightInd w:val="0"/>
              <w:spacing w:before="60" w:after="60"/>
              <w:ind w:left="450" w:hanging="450"/>
              <w:contextualSpacing w:val="0"/>
              <w:jc w:val="both"/>
              <w:rPr>
                <w:rFonts w:cs="Arial"/>
                <w:lang w:val="es-ES"/>
              </w:rPr>
            </w:pPr>
            <w:r w:rsidRPr="00BC77A9">
              <w:rPr>
                <w:i/>
                <w:iCs/>
                <w:lang w:val="es-ES"/>
              </w:rPr>
              <w:t>Reafirma</w:t>
            </w:r>
            <w:r w:rsidRPr="00B461A7">
              <w:rPr>
                <w:lang w:val="es-ES"/>
              </w:rPr>
              <w:t xml:space="preserve"> el "</w:t>
            </w:r>
            <w:r w:rsidR="00B1403D" w:rsidRPr="00B1403D">
              <w:rPr>
                <w:lang w:val="es-ES"/>
              </w:rPr>
              <w:t xml:space="preserve">Asesoramiento a las Partes y otras partes interesadas </w:t>
            </w:r>
            <w:r w:rsidRPr="00BC77A9">
              <w:rPr>
                <w:strike/>
                <w:lang w:val="es-ES"/>
              </w:rPr>
              <w:t>Programa de Trabajo</w:t>
            </w:r>
            <w:r w:rsidRPr="00B461A7">
              <w:rPr>
                <w:lang w:val="es-ES"/>
              </w:rPr>
              <w:t xml:space="preserve"> sobre el cambio climático y las especies migratorias" (</w:t>
            </w:r>
            <w:r w:rsidRPr="0053345D">
              <w:rPr>
                <w:strike/>
                <w:lang w:val="es-ES"/>
              </w:rPr>
              <w:t>en lo sucesivo, el Programa de Trabajo, o PdT), aprobado mediante la Resolución 11.26</w:t>
            </w:r>
            <w:r w:rsidRPr="00B461A7">
              <w:rPr>
                <w:lang w:val="es-ES"/>
              </w:rPr>
              <w:t xml:space="preserve"> que se adjunta a la presente resolución e insta a las Partes y a los Signatarios de los instrumentos de la CMS y alienta a quienes no son Partes </w:t>
            </w:r>
            <w:r w:rsidRPr="00017BD9">
              <w:rPr>
                <w:strike/>
                <w:lang w:val="es-ES"/>
              </w:rPr>
              <w:t>a poner en funcionamiento, según corresponda, las medidas legislativas, administrativas, de gestión o</w:t>
            </w:r>
            <w:r w:rsidR="00A61483">
              <w:rPr>
                <w:strike/>
                <w:lang w:val="es-ES"/>
              </w:rPr>
              <w:t xml:space="preserve"> </w:t>
            </w:r>
            <w:r w:rsidR="009800C7" w:rsidRPr="009800C7">
              <w:rPr>
                <w:u w:val="single"/>
                <w:lang w:val="es-ES"/>
              </w:rPr>
              <w:t>a</w:t>
            </w:r>
            <w:r w:rsidR="001A16CD" w:rsidRPr="009800C7">
              <w:rPr>
                <w:u w:val="single"/>
                <w:lang w:val="es-ES"/>
              </w:rPr>
              <w:t xml:space="preserve"> </w:t>
            </w:r>
            <w:r w:rsidR="001A16CD" w:rsidRPr="00A61483">
              <w:rPr>
                <w:u w:val="single"/>
                <w:lang w:val="es-ES"/>
              </w:rPr>
              <w:t>implementar accione</w:t>
            </w:r>
            <w:r w:rsidR="00A61483" w:rsidRPr="00A61483">
              <w:rPr>
                <w:u w:val="single"/>
                <w:lang w:val="es-ES"/>
              </w:rPr>
              <w:t>s</w:t>
            </w:r>
            <w:r w:rsidRPr="00017BD9">
              <w:rPr>
                <w:strike/>
                <w:lang w:val="es-ES"/>
              </w:rPr>
              <w:t xml:space="preserve"> de otro tipo necesarias para aplicar las disposiciones establecidas en el presente Programa de Trabajo</w:t>
            </w:r>
            <w:r w:rsidRPr="00B461A7">
              <w:rPr>
                <w:lang w:val="es-ES"/>
              </w:rPr>
              <w:t xml:space="preserve">, incluida la incorporación de </w:t>
            </w:r>
            <w:r w:rsidRPr="00271EF1">
              <w:rPr>
                <w:strike/>
                <w:lang w:val="es-ES"/>
              </w:rPr>
              <w:t>estas medidas</w:t>
            </w:r>
            <w:r w:rsidRPr="00B461A7">
              <w:rPr>
                <w:lang w:val="es-ES"/>
              </w:rPr>
              <w:t xml:space="preserve"> </w:t>
            </w:r>
            <w:r w:rsidR="00CC7F66">
              <w:rPr>
                <w:lang w:val="es-ES"/>
              </w:rPr>
              <w:t>problemáticas</w:t>
            </w:r>
            <w:r w:rsidR="007C1FF3" w:rsidRPr="007C1FF3">
              <w:rPr>
                <w:u w:val="single"/>
                <w:lang w:val="es-ES"/>
              </w:rPr>
              <w:t xml:space="preserve"> relativas a las especies</w:t>
            </w:r>
            <w:r w:rsidR="007C1FF3">
              <w:rPr>
                <w:lang w:val="es-ES"/>
              </w:rPr>
              <w:t xml:space="preserve"> </w:t>
            </w:r>
            <w:r w:rsidRPr="00B461A7">
              <w:rPr>
                <w:lang w:val="es-ES"/>
              </w:rPr>
              <w:t xml:space="preserve">en </w:t>
            </w:r>
            <w:r w:rsidRPr="00493BE7">
              <w:rPr>
                <w:u w:val="single"/>
                <w:lang w:val="es-ES"/>
              </w:rPr>
              <w:t>l</w:t>
            </w:r>
            <w:r w:rsidR="00493BE7" w:rsidRPr="00493BE7">
              <w:rPr>
                <w:u w:val="single"/>
                <w:lang w:val="es-ES"/>
              </w:rPr>
              <w:t>os planes de</w:t>
            </w:r>
            <w:r w:rsidRPr="00B461A7">
              <w:rPr>
                <w:lang w:val="es-ES"/>
              </w:rPr>
              <w:t xml:space="preserve"> estrategias nacionales sobre el cambio climático, entre las que figuran las Estrategias y Planes de Acción Nacionales para la Biodiversidad (EPANB), </w:t>
            </w:r>
            <w:r w:rsidRPr="007B1B81">
              <w:rPr>
                <w:strike/>
                <w:lang w:val="es-ES"/>
              </w:rPr>
              <w:t>con carácter prioritario, según resulte aplicable</w:t>
            </w:r>
            <w:r w:rsidRPr="00B461A7">
              <w:rPr>
                <w:lang w:val="es-ES"/>
              </w:rPr>
              <w:t xml:space="preserve"> y en la medida </w:t>
            </w:r>
            <w:r w:rsidRPr="003B4418">
              <w:rPr>
                <w:strike/>
                <w:lang w:val="es-ES"/>
              </w:rPr>
              <w:t>de las</w:t>
            </w:r>
            <w:r w:rsidRPr="00B461A7">
              <w:rPr>
                <w:lang w:val="es-ES"/>
              </w:rPr>
              <w:t xml:space="preserve"> </w:t>
            </w:r>
            <w:r w:rsidRPr="003B4418">
              <w:rPr>
                <w:strike/>
                <w:lang w:val="es-ES"/>
              </w:rPr>
              <w:t>circunstancias</w:t>
            </w:r>
            <w:r w:rsidR="003B4418">
              <w:rPr>
                <w:strike/>
                <w:lang w:val="es-ES"/>
              </w:rPr>
              <w:t xml:space="preserve"> </w:t>
            </w:r>
            <w:r w:rsidR="003B4418" w:rsidRPr="003B4418">
              <w:rPr>
                <w:u w:val="single"/>
                <w:lang w:val="es-ES"/>
              </w:rPr>
              <w:t>que sea</w:t>
            </w:r>
            <w:r w:rsidR="009C78DA">
              <w:rPr>
                <w:u w:val="single"/>
                <w:lang w:val="es-ES"/>
              </w:rPr>
              <w:t xml:space="preserve"> adecuad</w:t>
            </w:r>
            <w:r w:rsidR="003B4418">
              <w:rPr>
                <w:u w:val="single"/>
                <w:lang w:val="es-ES"/>
              </w:rPr>
              <w:t>o para</w:t>
            </w:r>
            <w:r w:rsidRPr="00B461A7">
              <w:rPr>
                <w:lang w:val="es-ES"/>
              </w:rPr>
              <w:t xml:space="preserve"> </w:t>
            </w:r>
            <w:r w:rsidRPr="009C78DA">
              <w:rPr>
                <w:strike/>
                <w:lang w:val="es-ES"/>
              </w:rPr>
              <w:t>particulares</w:t>
            </w:r>
            <w:r w:rsidRPr="00B461A7">
              <w:rPr>
                <w:lang w:val="es-ES"/>
              </w:rPr>
              <w:t xml:space="preserve"> </w:t>
            </w:r>
            <w:r w:rsidRPr="003B4418">
              <w:rPr>
                <w:strike/>
                <w:lang w:val="es-ES"/>
              </w:rPr>
              <w:t>de</w:t>
            </w:r>
            <w:r w:rsidRPr="00B461A7">
              <w:rPr>
                <w:lang w:val="es-ES"/>
              </w:rPr>
              <w:t xml:space="preserve"> cada Parte</w:t>
            </w:r>
            <w:r w:rsidR="008F71AC">
              <w:rPr>
                <w:lang w:val="es-ES"/>
              </w:rPr>
              <w:t xml:space="preserve"> </w:t>
            </w:r>
            <w:r w:rsidR="008F71AC" w:rsidRPr="008F71AC">
              <w:rPr>
                <w:u w:val="single"/>
                <w:lang w:val="es-ES"/>
              </w:rPr>
              <w:t>y no Parte</w:t>
            </w:r>
            <w:r w:rsidRPr="00B461A7">
              <w:rPr>
                <w:lang w:val="es-ES"/>
              </w:rPr>
              <w:t>;</w:t>
            </w:r>
          </w:p>
        </w:tc>
        <w:tc>
          <w:tcPr>
            <w:tcW w:w="2552" w:type="dxa"/>
          </w:tcPr>
          <w:p w14:paraId="227B4AC3" w14:textId="77777777" w:rsidR="00DD42D8" w:rsidRPr="00DD42D8" w:rsidRDefault="00DD42D8" w:rsidP="00DD42D8">
            <w:pPr>
              <w:pStyle w:val="ListParagraph"/>
              <w:spacing w:before="60" w:after="60"/>
              <w:ind w:left="1"/>
              <w:jc w:val="both"/>
              <w:rPr>
                <w:rFonts w:cs="Arial"/>
                <w:lang w:val="es-ES"/>
              </w:rPr>
            </w:pPr>
            <w:r w:rsidRPr="00DD42D8">
              <w:rPr>
                <w:rFonts w:cs="Arial"/>
                <w:lang w:val="es-ES"/>
              </w:rPr>
              <w:t>Sugerir una edición para refundir el Anexo I como acciones y eliminar las referencias aquí y más abajo a un PdT; sigue en los párrafos siguientes para eliminar las referencias al PdT.</w:t>
            </w:r>
          </w:p>
          <w:p w14:paraId="65C854C6" w14:textId="182062E2" w:rsidR="000908D5" w:rsidRPr="00DD42D8" w:rsidRDefault="00DD42D8" w:rsidP="00DD42D8">
            <w:pPr>
              <w:pStyle w:val="ListParagraph"/>
              <w:spacing w:before="60" w:after="60"/>
              <w:ind w:left="0"/>
              <w:contextualSpacing w:val="0"/>
              <w:jc w:val="both"/>
              <w:rPr>
                <w:rFonts w:cs="Arial"/>
                <w:lang w:val="es-ES"/>
              </w:rPr>
            </w:pPr>
            <w:r w:rsidRPr="00DD42D8">
              <w:rPr>
                <w:rFonts w:cs="Arial"/>
                <w:lang w:val="es-ES"/>
              </w:rPr>
              <w:t xml:space="preserve">Añadir una referencia a las </w:t>
            </w:r>
            <w:r w:rsidR="00702E47">
              <w:rPr>
                <w:rFonts w:cs="Arial"/>
                <w:lang w:val="es-ES"/>
              </w:rPr>
              <w:t xml:space="preserve">Contribuciones </w:t>
            </w:r>
            <w:r w:rsidR="00E6689B">
              <w:rPr>
                <w:rFonts w:cs="Arial"/>
                <w:lang w:val="es-ES"/>
              </w:rPr>
              <w:t>determinadas a nivel nacional (</w:t>
            </w:r>
            <w:r w:rsidR="00F16DDB">
              <w:rPr>
                <w:rFonts w:cs="Arial"/>
                <w:lang w:val="es-ES"/>
              </w:rPr>
              <w:t>NDCs</w:t>
            </w:r>
            <w:r w:rsidR="00E6689B">
              <w:rPr>
                <w:rFonts w:cs="Arial"/>
                <w:lang w:val="es-ES"/>
              </w:rPr>
              <w:t>)</w:t>
            </w:r>
            <w:r w:rsidRPr="00DD42D8">
              <w:rPr>
                <w:rFonts w:cs="Arial"/>
                <w:lang w:val="es-ES"/>
              </w:rPr>
              <w:t xml:space="preserve"> y a los planes nacionales de adaptación.</w:t>
            </w:r>
            <w:r w:rsidR="004926BD" w:rsidRPr="00DD42D8">
              <w:rPr>
                <w:rFonts w:cs="Arial"/>
                <w:lang w:val="es-ES"/>
              </w:rPr>
              <w:t xml:space="preserve"> </w:t>
            </w:r>
          </w:p>
        </w:tc>
        <w:tc>
          <w:tcPr>
            <w:tcW w:w="5103" w:type="dxa"/>
          </w:tcPr>
          <w:p w14:paraId="2D5CFDEB" w14:textId="359C8E0F" w:rsidR="000908D5" w:rsidRPr="00E83732" w:rsidRDefault="003B4418" w:rsidP="00F50D9C">
            <w:pPr>
              <w:pStyle w:val="ListParagraph"/>
              <w:spacing w:before="60" w:after="60"/>
              <w:ind w:left="0"/>
              <w:contextualSpacing w:val="0"/>
              <w:jc w:val="both"/>
              <w:rPr>
                <w:rFonts w:cs="Arial"/>
                <w:highlight w:val="yellow"/>
                <w:lang w:val="es-ES"/>
              </w:rPr>
            </w:pPr>
            <w:r w:rsidRPr="00E83732">
              <w:rPr>
                <w:rFonts w:cs="Arial"/>
                <w:i/>
                <w:lang w:val="es-ES"/>
              </w:rPr>
              <w:t>2.</w:t>
            </w:r>
            <w:r w:rsidRPr="00E83732">
              <w:rPr>
                <w:rFonts w:cs="Arial"/>
                <w:i/>
                <w:lang w:val="es-ES"/>
              </w:rPr>
              <w:tab/>
              <w:t xml:space="preserve">Reafirma </w:t>
            </w:r>
            <w:r w:rsidRPr="005B29CE">
              <w:rPr>
                <w:rFonts w:cs="Arial"/>
                <w:iCs/>
                <w:lang w:val="es-ES"/>
              </w:rPr>
              <w:t xml:space="preserve">el "Asesoramiento a las Partes y otras partes interesadas sobre el cambio climático y las especies migratorias" </w:t>
            </w:r>
            <w:r w:rsidR="005B29CE" w:rsidRPr="005B29CE">
              <w:rPr>
                <w:rFonts w:cs="Arial"/>
                <w:iCs/>
                <w:lang w:val="es-ES"/>
              </w:rPr>
              <w:t>q</w:t>
            </w:r>
            <w:r w:rsidRPr="005B29CE">
              <w:rPr>
                <w:rFonts w:cs="Arial"/>
                <w:iCs/>
                <w:lang w:val="es-ES"/>
              </w:rPr>
              <w:t xml:space="preserve">ue se adjunta a la presente resolución e insta a las Partes y a los Signatarios de los instrumentos de la CMS y alienta a quienes no son Partes </w:t>
            </w:r>
            <w:r w:rsidR="009800C7">
              <w:rPr>
                <w:rFonts w:cs="Arial"/>
                <w:iCs/>
                <w:lang w:val="es-ES"/>
              </w:rPr>
              <w:t xml:space="preserve">a implementar acciones </w:t>
            </w:r>
            <w:r w:rsidR="009E27BF">
              <w:rPr>
                <w:rFonts w:cs="Arial"/>
                <w:iCs/>
                <w:lang w:val="es-ES"/>
              </w:rPr>
              <w:t>inclu</w:t>
            </w:r>
            <w:r w:rsidR="00EA3593">
              <w:rPr>
                <w:rFonts w:cs="Arial"/>
                <w:iCs/>
                <w:lang w:val="es-ES"/>
              </w:rPr>
              <w:t>yendo</w:t>
            </w:r>
            <w:r w:rsidR="009E27BF">
              <w:rPr>
                <w:rFonts w:cs="Arial"/>
                <w:iCs/>
                <w:lang w:val="es-ES"/>
              </w:rPr>
              <w:t xml:space="preserve"> la incorporación </w:t>
            </w:r>
            <w:r w:rsidR="00EA3593">
              <w:rPr>
                <w:rFonts w:cs="Arial"/>
                <w:iCs/>
                <w:lang w:val="es-ES"/>
              </w:rPr>
              <w:t xml:space="preserve"> de </w:t>
            </w:r>
            <w:r w:rsidR="00A87641">
              <w:rPr>
                <w:rFonts w:cs="Arial"/>
                <w:iCs/>
                <w:lang w:val="es-ES"/>
              </w:rPr>
              <w:t>problemáticas</w:t>
            </w:r>
            <w:r w:rsidRPr="005B29CE">
              <w:rPr>
                <w:rFonts w:cs="Arial"/>
                <w:iCs/>
                <w:lang w:val="es-ES"/>
              </w:rPr>
              <w:t xml:space="preserve"> relativas a las especies en los planes de estrategias nacionales sobre el cambio climático, entre las que figuran las Estrategias y Planes de Acción Nacionales para la Biodiversidad (EPANB), que sea adecuado para cada Parte y no Parte;</w:t>
            </w:r>
          </w:p>
        </w:tc>
      </w:tr>
      <w:tr w:rsidR="000908D5" w:rsidRPr="007E7EFD" w14:paraId="02022077" w14:textId="4196276D" w:rsidTr="009468E0">
        <w:tc>
          <w:tcPr>
            <w:tcW w:w="7082" w:type="dxa"/>
          </w:tcPr>
          <w:p w14:paraId="5171C0DE" w14:textId="006672BE" w:rsidR="000908D5" w:rsidRPr="006D293B" w:rsidRDefault="000908D5" w:rsidP="006D293B">
            <w:pPr>
              <w:pStyle w:val="ListParagraph"/>
              <w:spacing w:before="60" w:after="60"/>
              <w:ind w:left="447" w:hanging="425"/>
              <w:contextualSpacing w:val="0"/>
              <w:jc w:val="both"/>
              <w:rPr>
                <w:rFonts w:cs="Arial"/>
                <w:strike/>
                <w:lang w:val="es-ES"/>
              </w:rPr>
            </w:pPr>
            <w:r w:rsidRPr="004F5CF2">
              <w:rPr>
                <w:rFonts w:cs="Arial"/>
                <w:lang w:val="es-ES"/>
              </w:rPr>
              <w:t>3.</w:t>
            </w:r>
            <w:r w:rsidRPr="004F5CF2">
              <w:rPr>
                <w:rFonts w:cs="Arial"/>
                <w:lang w:val="es-ES"/>
              </w:rPr>
              <w:tab/>
            </w:r>
            <w:r w:rsidR="004F5CF2" w:rsidRPr="004F5CF2">
              <w:rPr>
                <w:i/>
                <w:iCs/>
                <w:lang w:val="es-ES"/>
              </w:rPr>
              <w:t>Anima</w:t>
            </w:r>
            <w:r w:rsidR="004F5CF2" w:rsidRPr="004F5CF2">
              <w:rPr>
                <w:lang w:val="es-ES"/>
              </w:rPr>
              <w:t xml:space="preserve"> a las Partes</w:t>
            </w:r>
            <w:r w:rsidR="004F5CF2">
              <w:rPr>
                <w:lang w:val="es-ES"/>
              </w:rPr>
              <w:t xml:space="preserve"> </w:t>
            </w:r>
            <w:r w:rsidR="004F5CF2">
              <w:rPr>
                <w:u w:val="single"/>
                <w:lang w:val="es-ES"/>
              </w:rPr>
              <w:t>y a otros interesados</w:t>
            </w:r>
            <w:r w:rsidR="004F5CF2" w:rsidRPr="004F5CF2">
              <w:rPr>
                <w:lang w:val="es-ES"/>
              </w:rPr>
              <w:t xml:space="preserve"> a tener en cuenta los posibles efectos </w:t>
            </w:r>
            <w:r w:rsidR="004F5CF2" w:rsidRPr="004F5CF2">
              <w:rPr>
                <w:strike/>
                <w:lang w:val="es-ES"/>
              </w:rPr>
              <w:t>sociales y ambientales</w:t>
            </w:r>
            <w:r w:rsidR="004F5CF2" w:rsidRPr="004F5CF2">
              <w:rPr>
                <w:lang w:val="es-ES"/>
              </w:rPr>
              <w:t xml:space="preserve"> en las especies migratorias al elaborar y aplicar las medidas pertinentes de mitigación y adaptación al cambio climático y la planificación</w:t>
            </w:r>
            <w:r w:rsidR="0055387B">
              <w:rPr>
                <w:lang w:val="es-ES"/>
              </w:rPr>
              <w:t xml:space="preserve"> </w:t>
            </w:r>
            <w:r w:rsidR="00325817" w:rsidRPr="00325817">
              <w:rPr>
                <w:u w:val="single"/>
                <w:lang w:val="es-ES"/>
              </w:rPr>
              <w:t>de espacio</w:t>
            </w:r>
            <w:r w:rsidR="00325817" w:rsidRPr="00D47430">
              <w:rPr>
                <w:u w:val="single"/>
                <w:lang w:val="es-ES"/>
              </w:rPr>
              <w:t xml:space="preserve"> en los ecosistemas </w:t>
            </w:r>
            <w:r w:rsidR="00D47430" w:rsidRPr="00D47430">
              <w:rPr>
                <w:u w:val="single"/>
                <w:lang w:val="es-ES"/>
              </w:rPr>
              <w:t>terrestres, de agua dulce y marinos</w:t>
            </w:r>
            <w:r w:rsidR="00D47430">
              <w:rPr>
                <w:lang w:val="es-ES"/>
              </w:rPr>
              <w:t>.</w:t>
            </w:r>
            <w:r w:rsidR="004F5CF2" w:rsidRPr="004F5CF2">
              <w:rPr>
                <w:lang w:val="es-ES"/>
              </w:rPr>
              <w:t xml:space="preserve"> </w:t>
            </w:r>
            <w:r w:rsidR="004F5CF2" w:rsidRPr="0055387B">
              <w:rPr>
                <w:strike/>
                <w:lang w:val="es-ES"/>
              </w:rPr>
              <w:t>del uso de la tierra</w:t>
            </w:r>
            <w:r w:rsidR="004F5CF2" w:rsidRPr="00D47430">
              <w:rPr>
                <w:strike/>
                <w:lang w:val="es-ES"/>
              </w:rPr>
              <w:t xml:space="preserve">. Esto debería incluir evaluaciones ambientales </w:t>
            </w:r>
            <w:r w:rsidR="004F5CF2" w:rsidRPr="00D47430">
              <w:rPr>
                <w:strike/>
                <w:lang w:val="es-ES"/>
              </w:rPr>
              <w:lastRenderedPageBreak/>
              <w:t>estratégicas y evaluaciones del impacto ambiental,</w:t>
            </w:r>
            <w:r w:rsidR="004F5CF2" w:rsidRPr="004F5CF2">
              <w:rPr>
                <w:lang w:val="es-ES"/>
              </w:rPr>
              <w:t xml:space="preserve"> en consonancia con las disposiciones de la Resolución 7.2, relativa a las evaluaciones de impacto ambiental y las especies migratorias, y la Resolución 11.27, relativa a la energía renovable y las especies migratorias.</w:t>
            </w:r>
            <w:r w:rsidR="004F5CF2" w:rsidRPr="00D47430">
              <w:rPr>
                <w:strike/>
                <w:lang w:val="es-ES"/>
              </w:rPr>
              <w:t xml:space="preserve"> Las evaluaciones deberían tener en cuenta las necesidades de las especies incluidas en las listas de la CMS, y las medidas deberían involucrar, cuando proceda, bancos de desarrollo multilaterales, el sector de la energía y otras partes interesadas;</w:t>
            </w:r>
          </w:p>
        </w:tc>
        <w:tc>
          <w:tcPr>
            <w:tcW w:w="2552" w:type="dxa"/>
          </w:tcPr>
          <w:p w14:paraId="1400E948" w14:textId="573E4C4F" w:rsidR="000908D5" w:rsidRPr="00FB1C86" w:rsidRDefault="00FB1C86" w:rsidP="00F50D9C">
            <w:pPr>
              <w:pStyle w:val="ListParagraph"/>
              <w:spacing w:before="60" w:after="60"/>
              <w:ind w:left="0"/>
              <w:contextualSpacing w:val="0"/>
              <w:jc w:val="both"/>
              <w:rPr>
                <w:rFonts w:cs="Arial"/>
                <w:lang w:val="es-ES"/>
              </w:rPr>
            </w:pPr>
            <w:r w:rsidRPr="00FB1C86">
              <w:rPr>
                <w:rFonts w:cs="Arial"/>
                <w:lang w:val="es-ES"/>
              </w:rPr>
              <w:lastRenderedPageBreak/>
              <w:t xml:space="preserve">Editar para simplificar, pero también para tener en cuenta la planificación </w:t>
            </w:r>
            <w:r w:rsidR="00CB3136">
              <w:rPr>
                <w:rFonts w:cs="Arial"/>
                <w:lang w:val="es-ES"/>
              </w:rPr>
              <w:t>de espacios</w:t>
            </w:r>
            <w:r w:rsidRPr="00FB1C86">
              <w:rPr>
                <w:rFonts w:cs="Arial"/>
                <w:lang w:val="es-ES"/>
              </w:rPr>
              <w:t xml:space="preserve"> en lugar de sólo terrestre.</w:t>
            </w:r>
          </w:p>
        </w:tc>
        <w:tc>
          <w:tcPr>
            <w:tcW w:w="5103" w:type="dxa"/>
          </w:tcPr>
          <w:p w14:paraId="387366F3" w14:textId="7B8D0BAA" w:rsidR="000908D5" w:rsidRPr="001A0212" w:rsidRDefault="001A0212" w:rsidP="00F50D9C">
            <w:pPr>
              <w:pStyle w:val="ListParagraph"/>
              <w:spacing w:before="60" w:after="60"/>
              <w:ind w:left="0"/>
              <w:contextualSpacing w:val="0"/>
              <w:jc w:val="both"/>
              <w:rPr>
                <w:rFonts w:cs="Arial"/>
                <w:highlight w:val="yellow"/>
                <w:lang w:val="es-ES"/>
              </w:rPr>
            </w:pPr>
            <w:r w:rsidRPr="001A0212">
              <w:rPr>
                <w:i/>
                <w:lang w:val="es-ES"/>
              </w:rPr>
              <w:t xml:space="preserve">Anima </w:t>
            </w:r>
            <w:r w:rsidRPr="001A0212">
              <w:rPr>
                <w:iCs/>
                <w:lang w:val="es-ES"/>
              </w:rPr>
              <w:t>a las Partes y a otros interesados a tener en cuenta los posibles efectos</w:t>
            </w:r>
            <w:r w:rsidR="006D293B">
              <w:rPr>
                <w:iCs/>
                <w:lang w:val="es-ES"/>
              </w:rPr>
              <w:t xml:space="preserve"> </w:t>
            </w:r>
            <w:r w:rsidRPr="001A0212">
              <w:rPr>
                <w:iCs/>
                <w:lang w:val="es-ES"/>
              </w:rPr>
              <w:t>en las especies migratorias al elaborar y aplicar las medidas pertinentes de mitigación y adaptación al cambio climático y la planificación de espacio en los ecosistemas terrestres, de agua dulce y marinos</w:t>
            </w:r>
            <w:r>
              <w:rPr>
                <w:iCs/>
                <w:lang w:val="es-ES"/>
              </w:rPr>
              <w:t xml:space="preserve"> </w:t>
            </w:r>
            <w:r w:rsidRPr="001A0212">
              <w:rPr>
                <w:iCs/>
                <w:lang w:val="es-ES"/>
              </w:rPr>
              <w:lastRenderedPageBreak/>
              <w:t>en consonancia con las disposiciones de la Resolución 7.2, relativa a las evaluaciones de impacto ambiental y las especies migratorias, y la Resolución 11.27, relativa a la energía renovable y las especies migratorias</w:t>
            </w:r>
          </w:p>
        </w:tc>
      </w:tr>
      <w:tr w:rsidR="000908D5" w:rsidRPr="007E7EFD" w14:paraId="4F2779E3" w14:textId="3E4156C3" w:rsidTr="009468E0">
        <w:tc>
          <w:tcPr>
            <w:tcW w:w="7082" w:type="dxa"/>
          </w:tcPr>
          <w:p w14:paraId="26A41647" w14:textId="7F2EF7D0" w:rsidR="000908D5" w:rsidRPr="00F4770A" w:rsidRDefault="005B0071" w:rsidP="00FF2C7B">
            <w:pPr>
              <w:pStyle w:val="ListParagraph"/>
              <w:widowControl w:val="0"/>
              <w:numPr>
                <w:ilvl w:val="0"/>
                <w:numId w:val="11"/>
              </w:numPr>
              <w:autoSpaceDE w:val="0"/>
              <w:autoSpaceDN w:val="0"/>
              <w:adjustRightInd w:val="0"/>
              <w:spacing w:before="60" w:after="60"/>
              <w:ind w:left="450" w:hanging="450"/>
              <w:contextualSpacing w:val="0"/>
              <w:jc w:val="both"/>
              <w:rPr>
                <w:rFonts w:cs="Arial"/>
                <w:lang w:val="es-ES"/>
              </w:rPr>
            </w:pPr>
            <w:r w:rsidRPr="005B0071">
              <w:rPr>
                <w:lang w:val="es-ES"/>
              </w:rPr>
              <w:lastRenderedPageBreak/>
              <w:t xml:space="preserve">Solicita a las Partes y a los Signatarios de los instrumentos de la CMS que evalúen las medidas necesarias para ayudar a las especies migratorias </w:t>
            </w:r>
            <w:r w:rsidRPr="005B0071">
              <w:rPr>
                <w:strike/>
                <w:lang w:val="es-ES"/>
              </w:rPr>
              <w:t>a hacer frente</w:t>
            </w:r>
            <w:r w:rsidRPr="005B0071">
              <w:rPr>
                <w:lang w:val="es-ES"/>
              </w:rPr>
              <w:t xml:space="preserve"> </w:t>
            </w:r>
            <w:r w:rsidR="000B389A" w:rsidRPr="000B389A">
              <w:rPr>
                <w:u w:val="single"/>
                <w:lang w:val="es-ES"/>
              </w:rPr>
              <w:t>adaptarse</w:t>
            </w:r>
            <w:r w:rsidR="000B389A">
              <w:rPr>
                <w:lang w:val="es-ES"/>
              </w:rPr>
              <w:t xml:space="preserve"> </w:t>
            </w:r>
            <w:r w:rsidRPr="005B0071">
              <w:rPr>
                <w:lang w:val="es-ES"/>
              </w:rPr>
              <w:t xml:space="preserve">al cambio climático y a los cambios en las actividades humanas como consecuencia del cambio climático y </w:t>
            </w:r>
            <w:r w:rsidRPr="004579A2">
              <w:rPr>
                <w:strike/>
                <w:lang w:val="es-ES"/>
              </w:rPr>
              <w:t>a mitigar los efectos que tengan un impacto sobre las especies migratorias, así como a</w:t>
            </w:r>
            <w:r w:rsidRPr="005B0071">
              <w:rPr>
                <w:lang w:val="es-ES"/>
              </w:rPr>
              <w:t xml:space="preserve"> tomar medidas</w:t>
            </w:r>
            <w:r w:rsidR="00F4770A">
              <w:rPr>
                <w:lang w:val="es-ES"/>
              </w:rPr>
              <w:t xml:space="preserve"> </w:t>
            </w:r>
            <w:r w:rsidR="00F4770A" w:rsidRPr="00F4770A">
              <w:rPr>
                <w:u w:val="single"/>
                <w:lang w:val="es-ES"/>
              </w:rPr>
              <w:t xml:space="preserve">según lo enumerado en los Anexos a esta Resolución </w:t>
            </w:r>
            <w:r w:rsidRPr="00F4770A">
              <w:rPr>
                <w:strike/>
                <w:lang w:val="es-ES"/>
              </w:rPr>
              <w:t>para hacer efectivo el Programa de Trabajo sobre cambio climático;</w:t>
            </w:r>
          </w:p>
        </w:tc>
        <w:tc>
          <w:tcPr>
            <w:tcW w:w="2552" w:type="dxa"/>
          </w:tcPr>
          <w:p w14:paraId="7FF7593D" w14:textId="355383E1" w:rsidR="000908D5" w:rsidRPr="00810763" w:rsidRDefault="00CB3136" w:rsidP="00F50D9C">
            <w:pPr>
              <w:spacing w:before="60" w:after="60"/>
              <w:jc w:val="both"/>
              <w:rPr>
                <w:rFonts w:cs="Arial"/>
                <w:lang w:val="es-ES"/>
              </w:rPr>
            </w:pPr>
            <w:r w:rsidRPr="00CB3136">
              <w:rPr>
                <w:rFonts w:cs="Arial"/>
                <w:lang w:val="es-ES"/>
              </w:rPr>
              <w:t>Editar para simplificar</w:t>
            </w:r>
          </w:p>
        </w:tc>
        <w:tc>
          <w:tcPr>
            <w:tcW w:w="5103" w:type="dxa"/>
          </w:tcPr>
          <w:p w14:paraId="6BAA528D" w14:textId="68142B05" w:rsidR="000908D5" w:rsidRPr="00F4770A" w:rsidRDefault="00F4770A" w:rsidP="00F50D9C">
            <w:pPr>
              <w:spacing w:before="60" w:after="60"/>
              <w:jc w:val="both"/>
              <w:rPr>
                <w:rFonts w:cs="Arial"/>
                <w:highlight w:val="yellow"/>
                <w:lang w:val="es-ES"/>
              </w:rPr>
            </w:pPr>
            <w:r w:rsidRPr="00F4770A">
              <w:rPr>
                <w:rFonts w:cs="Arial"/>
                <w:i/>
                <w:lang w:val="es-ES"/>
              </w:rPr>
              <w:t xml:space="preserve">Solicita </w:t>
            </w:r>
            <w:r w:rsidRPr="00F4770A">
              <w:rPr>
                <w:rFonts w:cs="Arial"/>
                <w:iCs/>
                <w:lang w:val="es-ES"/>
              </w:rPr>
              <w:t>a las Partes y a los Signatarios de los instrumentos de la CMS que evalúen las medidas necesarias para ayudar a las especies migratorias adaptarse al cambio climático y a los cambios en las actividades humanas como consecuencia del cambio climático</w:t>
            </w:r>
            <w:r w:rsidR="0074791C">
              <w:rPr>
                <w:rFonts w:cs="Arial"/>
                <w:iCs/>
                <w:lang w:val="es-ES"/>
              </w:rPr>
              <w:t xml:space="preserve"> y</w:t>
            </w:r>
            <w:r w:rsidRPr="00F4770A">
              <w:rPr>
                <w:rFonts w:cs="Arial"/>
                <w:iCs/>
                <w:lang w:val="es-ES"/>
              </w:rPr>
              <w:t xml:space="preserve"> tomar medidas según lo enumerado en los Anexos a esta Resolución</w:t>
            </w:r>
            <w:r>
              <w:rPr>
                <w:rFonts w:cs="Arial"/>
                <w:iCs/>
                <w:lang w:val="es-ES"/>
              </w:rPr>
              <w:t>.</w:t>
            </w:r>
          </w:p>
        </w:tc>
      </w:tr>
      <w:tr w:rsidR="000908D5" w:rsidRPr="007E7EFD" w14:paraId="100D479F" w14:textId="002DD1A7" w:rsidTr="009468E0">
        <w:tc>
          <w:tcPr>
            <w:tcW w:w="7082" w:type="dxa"/>
          </w:tcPr>
          <w:p w14:paraId="387BD5B4" w14:textId="37E2803E" w:rsidR="000908D5" w:rsidRPr="006C62B4" w:rsidRDefault="00AD12BC" w:rsidP="00FF2C7B">
            <w:pPr>
              <w:pStyle w:val="ListParagraph"/>
              <w:widowControl w:val="0"/>
              <w:numPr>
                <w:ilvl w:val="0"/>
                <w:numId w:val="11"/>
              </w:numPr>
              <w:autoSpaceDE w:val="0"/>
              <w:autoSpaceDN w:val="0"/>
              <w:adjustRightInd w:val="0"/>
              <w:spacing w:before="60" w:after="60"/>
              <w:ind w:left="450" w:hanging="450"/>
              <w:contextualSpacing w:val="0"/>
              <w:jc w:val="both"/>
              <w:rPr>
                <w:lang w:val="es-ES"/>
              </w:rPr>
            </w:pPr>
            <w:r w:rsidRPr="00AD12BC">
              <w:rPr>
                <w:lang w:val="es-ES"/>
              </w:rPr>
              <w:t>Solicita al Consejo Científico</w:t>
            </w:r>
            <w:r w:rsidR="00197B07">
              <w:rPr>
                <w:u w:val="single"/>
                <w:lang w:val="es-ES"/>
              </w:rPr>
              <w:t>,</w:t>
            </w:r>
            <w:r w:rsidR="007E62AF">
              <w:rPr>
                <w:u w:val="single"/>
                <w:lang w:val="es-ES"/>
              </w:rPr>
              <w:t xml:space="preserve"> sujeto a disponibilidad de recursos</w:t>
            </w:r>
            <w:r w:rsidRPr="00AD12BC">
              <w:rPr>
                <w:lang w:val="es-ES"/>
              </w:rPr>
              <w:t xml:space="preserve"> </w:t>
            </w:r>
            <w:r w:rsidRPr="007E62AF">
              <w:rPr>
                <w:strike/>
                <w:lang w:val="es-ES"/>
              </w:rPr>
              <w:t>y al Grupo de Trabajo sobre cambio climático</w:t>
            </w:r>
            <w:r w:rsidRPr="00AD12BC">
              <w:rPr>
                <w:lang w:val="es-ES"/>
              </w:rPr>
              <w:t xml:space="preserve"> que promuevan los trabajos para subsanar las principales deficiencias de conocimientos y determinen las futuras orientaciones de la investigación, en particular, a través del análisis de las bases de datos a largo plazo y a gran escala existentes</w:t>
            </w:r>
            <w:r w:rsidR="004275D7" w:rsidRPr="004275D7">
              <w:rPr>
                <w:lang w:val="es-ES"/>
              </w:rPr>
              <w:t xml:space="preserve"> </w:t>
            </w:r>
            <w:r w:rsidR="004275D7" w:rsidRPr="004275D7">
              <w:rPr>
                <w:u w:val="single"/>
                <w:lang w:val="es-ES"/>
              </w:rPr>
              <w:t>y mediante la</w:t>
            </w:r>
            <w:r w:rsidR="006E7936">
              <w:rPr>
                <w:u w:val="single"/>
                <w:lang w:val="es-ES"/>
              </w:rPr>
              <w:t xml:space="preserve"> colaboración </w:t>
            </w:r>
            <w:r w:rsidR="004275D7" w:rsidRPr="004275D7">
              <w:rPr>
                <w:u w:val="single"/>
                <w:lang w:val="es-ES"/>
              </w:rPr>
              <w:t>con otros trabajos pertinentes de la Convención y otros marcos como la Convención Marco de las Naciones Unidas sobre el Cambio Climático</w:t>
            </w:r>
            <w:r w:rsidR="004275D7" w:rsidRPr="004275D7">
              <w:rPr>
                <w:lang w:val="es-ES"/>
              </w:rPr>
              <w:t>;</w:t>
            </w:r>
            <w:r w:rsidR="004275D7">
              <w:rPr>
                <w:lang w:val="es-ES"/>
              </w:rPr>
              <w:t xml:space="preserve"> </w:t>
            </w:r>
            <w:r w:rsidRPr="00AD12BC">
              <w:rPr>
                <w:lang w:val="es-ES"/>
              </w:rPr>
              <w:t>;</w:t>
            </w:r>
          </w:p>
        </w:tc>
        <w:tc>
          <w:tcPr>
            <w:tcW w:w="2552" w:type="dxa"/>
          </w:tcPr>
          <w:p w14:paraId="01C224E0" w14:textId="7C0D8844" w:rsidR="000908D5" w:rsidRPr="00DF186F" w:rsidRDefault="00DF186F" w:rsidP="00F50D9C">
            <w:pPr>
              <w:spacing w:before="60" w:after="60"/>
              <w:jc w:val="both"/>
              <w:rPr>
                <w:rFonts w:cs="Arial"/>
                <w:lang w:val="es-ES"/>
              </w:rPr>
            </w:pPr>
            <w:r w:rsidRPr="00DF186F">
              <w:rPr>
                <w:rFonts w:cs="Arial"/>
                <w:lang w:val="es-ES"/>
              </w:rPr>
              <w:t>Editar para aclarar los recursos necesarios y centrarse en los vínculos con otros GT de la CMS y otras Convenciones como la CMNUCC.</w:t>
            </w:r>
          </w:p>
        </w:tc>
        <w:tc>
          <w:tcPr>
            <w:tcW w:w="5103" w:type="dxa"/>
          </w:tcPr>
          <w:p w14:paraId="78D0B2D4" w14:textId="3F36DB21" w:rsidR="000908D5" w:rsidRPr="006C62B4" w:rsidRDefault="006C62B4" w:rsidP="00F50D9C">
            <w:pPr>
              <w:spacing w:before="60" w:after="60"/>
              <w:jc w:val="both"/>
              <w:rPr>
                <w:rFonts w:cs="Arial"/>
                <w:highlight w:val="yellow"/>
                <w:lang w:val="es-ES"/>
              </w:rPr>
            </w:pPr>
            <w:r w:rsidRPr="006C62B4">
              <w:rPr>
                <w:rFonts w:cs="Arial"/>
                <w:i/>
                <w:lang w:val="es-ES"/>
              </w:rPr>
              <w:t xml:space="preserve">Solicita </w:t>
            </w:r>
            <w:r w:rsidRPr="006C62B4">
              <w:rPr>
                <w:rFonts w:cs="Arial"/>
                <w:iCs/>
                <w:lang w:val="es-ES"/>
              </w:rPr>
              <w:t>al Consejo Científico, sujeto a disponibilidad de recursos que promuevan los trabajos para subsanar las principales deficiencias de conocimientos y determinen las futuras orientaciones de la investigación, en particular, a través del análisis de las bases de datos a largo plazo y a gran escala existentes y mediante la articulación con otros trabajos pertinentes de la Convención y otros marcos como la Convención Marco de las Naciones Unidas sobre el Cambio Climático;</w:t>
            </w:r>
          </w:p>
        </w:tc>
      </w:tr>
      <w:tr w:rsidR="000908D5" w:rsidRPr="007E7EFD" w14:paraId="146AB186" w14:textId="796973F0" w:rsidTr="009468E0">
        <w:tc>
          <w:tcPr>
            <w:tcW w:w="7082" w:type="dxa"/>
          </w:tcPr>
          <w:p w14:paraId="6881529D" w14:textId="186D98B1" w:rsidR="000908D5" w:rsidRPr="00EE0685" w:rsidRDefault="00E97BE2" w:rsidP="00FF2C7B">
            <w:pPr>
              <w:pStyle w:val="ListParagraph"/>
              <w:widowControl w:val="0"/>
              <w:numPr>
                <w:ilvl w:val="0"/>
                <w:numId w:val="11"/>
              </w:numPr>
              <w:autoSpaceDE w:val="0"/>
              <w:autoSpaceDN w:val="0"/>
              <w:adjustRightInd w:val="0"/>
              <w:spacing w:before="60" w:after="60"/>
              <w:ind w:left="450" w:hanging="450"/>
              <w:contextualSpacing w:val="0"/>
              <w:jc w:val="both"/>
              <w:rPr>
                <w:rFonts w:cs="Arial"/>
                <w:lang w:val="es-ES"/>
              </w:rPr>
            </w:pPr>
            <w:bookmarkStart w:id="3" w:name="_Hlk132556711"/>
            <w:r w:rsidRPr="00E97BE2">
              <w:rPr>
                <w:lang w:val="es-ES"/>
              </w:rPr>
              <w:t xml:space="preserve">Instruye a la Secretaría, en colaboración con las Partes y las organizaciones internacionales pertinentes, sujetos a la disponibilidad de </w:t>
            </w:r>
            <w:r w:rsidRPr="00FE1216">
              <w:rPr>
                <w:strike/>
                <w:lang w:val="es-ES"/>
              </w:rPr>
              <w:t>fondos</w:t>
            </w:r>
            <w:r w:rsidR="00FE1216">
              <w:rPr>
                <w:lang w:val="es-ES"/>
              </w:rPr>
              <w:t xml:space="preserve"> </w:t>
            </w:r>
            <w:r w:rsidR="00FE1216">
              <w:rPr>
                <w:u w:val="single"/>
                <w:lang w:val="es-ES"/>
              </w:rPr>
              <w:t xml:space="preserve">recursos </w:t>
            </w:r>
            <w:r w:rsidR="00E94E14">
              <w:rPr>
                <w:u w:val="single"/>
                <w:lang w:val="es-ES"/>
              </w:rPr>
              <w:t xml:space="preserve">procedentes de fuentes </w:t>
            </w:r>
            <w:r w:rsidR="00912694">
              <w:rPr>
                <w:u w:val="single"/>
                <w:lang w:val="es-ES"/>
              </w:rPr>
              <w:t>públicas</w:t>
            </w:r>
            <w:r w:rsidR="00E94E14">
              <w:rPr>
                <w:u w:val="single"/>
                <w:lang w:val="es-ES"/>
              </w:rPr>
              <w:t xml:space="preserve"> y privadas</w:t>
            </w:r>
            <w:r w:rsidR="00FE1216">
              <w:rPr>
                <w:u w:val="single"/>
                <w:lang w:val="es-ES"/>
              </w:rPr>
              <w:t xml:space="preserve"> </w:t>
            </w:r>
            <w:r w:rsidRPr="00E97BE2">
              <w:rPr>
                <w:lang w:val="es-ES"/>
              </w:rPr>
              <w:t xml:space="preserve">, que </w:t>
            </w:r>
            <w:r w:rsidRPr="00E94E14">
              <w:rPr>
                <w:strike/>
                <w:lang w:val="es-ES"/>
              </w:rPr>
              <w:t>aborde cuestiones específicas y</w:t>
            </w:r>
            <w:r w:rsidRPr="00E97BE2">
              <w:rPr>
                <w:lang w:val="es-ES"/>
              </w:rPr>
              <w:t xml:space="preserve"> promueva la </w:t>
            </w:r>
            <w:r w:rsidRPr="00E97BE2">
              <w:rPr>
                <w:lang w:val="es-ES"/>
              </w:rPr>
              <w:lastRenderedPageBreak/>
              <w:t xml:space="preserve">aplicación </w:t>
            </w:r>
            <w:r w:rsidRPr="00912694">
              <w:rPr>
                <w:strike/>
                <w:lang w:val="es-ES"/>
              </w:rPr>
              <w:t>del Programa de Trabajo</w:t>
            </w:r>
            <w:r w:rsidR="00912694">
              <w:rPr>
                <w:lang w:val="es-ES"/>
              </w:rPr>
              <w:t xml:space="preserve"> </w:t>
            </w:r>
            <w:r w:rsidR="003E358F">
              <w:rPr>
                <w:u w:val="single"/>
                <w:lang w:val="es-ES"/>
              </w:rPr>
              <w:t xml:space="preserve">de las acciones contenidas den </w:t>
            </w:r>
            <w:r w:rsidR="00FF33D5">
              <w:rPr>
                <w:u w:val="single"/>
                <w:lang w:val="es-ES"/>
              </w:rPr>
              <w:t>los Anexos a esta Resolución</w:t>
            </w:r>
            <w:r w:rsidRPr="00E97BE2">
              <w:rPr>
                <w:lang w:val="es-ES"/>
              </w:rPr>
              <w:t>, así como que comparta buenas prácticas y lecciones aprendidas en la mitigación efectiva de los efectos del cambio climático, incluyendo a través de la organización de talleres</w:t>
            </w:r>
            <w:r w:rsidR="00FF33D5">
              <w:rPr>
                <w:lang w:val="es-ES"/>
              </w:rPr>
              <w:t xml:space="preserve"> </w:t>
            </w:r>
            <w:r w:rsidR="00FF33D5">
              <w:rPr>
                <w:u w:val="single"/>
                <w:lang w:val="es-ES"/>
              </w:rPr>
              <w:t>temáticos y</w:t>
            </w:r>
            <w:r w:rsidRPr="00E97BE2">
              <w:rPr>
                <w:lang w:val="es-ES"/>
              </w:rPr>
              <w:t xml:space="preserve"> regionales;</w:t>
            </w:r>
            <w:bookmarkEnd w:id="3"/>
            <w:r w:rsidR="000908D5" w:rsidRPr="00EE0685">
              <w:rPr>
                <w:rFonts w:cs="Arial"/>
                <w:lang w:val="es-ES"/>
              </w:rPr>
              <w:t xml:space="preserve"> </w:t>
            </w:r>
          </w:p>
        </w:tc>
        <w:tc>
          <w:tcPr>
            <w:tcW w:w="2552" w:type="dxa"/>
          </w:tcPr>
          <w:p w14:paraId="444B3630" w14:textId="576C6CC0" w:rsidR="000908D5" w:rsidRPr="00810763" w:rsidRDefault="00DF186F" w:rsidP="002F1008">
            <w:pPr>
              <w:spacing w:before="60" w:after="60"/>
              <w:jc w:val="both"/>
              <w:rPr>
                <w:rFonts w:cs="Arial"/>
                <w:lang w:val="es-ES"/>
              </w:rPr>
            </w:pPr>
            <w:r w:rsidRPr="00DF186F">
              <w:rPr>
                <w:rFonts w:cs="Arial"/>
                <w:lang w:val="es-ES"/>
              </w:rPr>
              <w:lastRenderedPageBreak/>
              <w:t>Editar para aclarar</w:t>
            </w:r>
          </w:p>
        </w:tc>
        <w:tc>
          <w:tcPr>
            <w:tcW w:w="5103" w:type="dxa"/>
          </w:tcPr>
          <w:p w14:paraId="5D91AF41" w14:textId="3F878D0D" w:rsidR="000908D5" w:rsidRPr="00FF33D5" w:rsidRDefault="00FF33D5" w:rsidP="00F50D9C">
            <w:pPr>
              <w:spacing w:before="60" w:after="60"/>
              <w:jc w:val="both"/>
              <w:rPr>
                <w:rFonts w:cs="Arial"/>
                <w:highlight w:val="yellow"/>
                <w:lang w:val="es-ES"/>
              </w:rPr>
            </w:pPr>
            <w:r w:rsidRPr="00FF33D5">
              <w:rPr>
                <w:rFonts w:cs="Arial"/>
                <w:i/>
                <w:lang w:val="es-ES"/>
              </w:rPr>
              <w:t>6.</w:t>
            </w:r>
            <w:r w:rsidRPr="00FF33D5">
              <w:rPr>
                <w:rFonts w:cs="Arial"/>
                <w:i/>
                <w:lang w:val="es-ES"/>
              </w:rPr>
              <w:tab/>
              <w:t xml:space="preserve">Instruye </w:t>
            </w:r>
            <w:r w:rsidRPr="00FF33D5">
              <w:rPr>
                <w:rFonts w:cs="Arial"/>
                <w:iCs/>
                <w:lang w:val="es-ES"/>
              </w:rPr>
              <w:t xml:space="preserve">a la Secretaría, en colaboración con las Partes y las organizaciones internacionales pertinentes, sujetos a la disponibilidad de recursos procedentes de fuentes públicas y privadas, </w:t>
            </w:r>
            <w:r w:rsidRPr="00FF33D5">
              <w:rPr>
                <w:rFonts w:cs="Arial"/>
                <w:iCs/>
                <w:lang w:val="es-ES"/>
              </w:rPr>
              <w:lastRenderedPageBreak/>
              <w:t>promueva la aplicación de las acciones contenidas den los Anexos a esta Resolución, así como que comparta buenas prácticas y lecciones aprendidas en la mitigación efectiva de los efectos del cambio climático, incluyendo a través de la organización de talleres temáticos y regionales;</w:t>
            </w:r>
          </w:p>
        </w:tc>
      </w:tr>
      <w:tr w:rsidR="000908D5" w:rsidRPr="007E7EFD" w14:paraId="54D1784A" w14:textId="38FD2E33" w:rsidTr="009468E0">
        <w:tc>
          <w:tcPr>
            <w:tcW w:w="7082" w:type="dxa"/>
          </w:tcPr>
          <w:p w14:paraId="5C290C3D" w14:textId="257DE47D" w:rsidR="000908D5" w:rsidRPr="003D10E9" w:rsidRDefault="00FF25CE" w:rsidP="00FF2C7B">
            <w:pPr>
              <w:pStyle w:val="ListParagraph"/>
              <w:widowControl w:val="0"/>
              <w:numPr>
                <w:ilvl w:val="0"/>
                <w:numId w:val="11"/>
              </w:numPr>
              <w:autoSpaceDE w:val="0"/>
              <w:autoSpaceDN w:val="0"/>
              <w:adjustRightInd w:val="0"/>
              <w:spacing w:before="60" w:after="60"/>
              <w:ind w:left="450" w:hanging="450"/>
              <w:contextualSpacing w:val="0"/>
              <w:jc w:val="both"/>
              <w:rPr>
                <w:rFonts w:cs="Arial"/>
                <w:lang w:val="es-ES"/>
              </w:rPr>
            </w:pPr>
            <w:r w:rsidRPr="00FF25CE">
              <w:rPr>
                <w:i/>
                <w:iCs/>
                <w:lang w:val="es-ES"/>
              </w:rPr>
              <w:lastRenderedPageBreak/>
              <w:t>Hace un llamado</w:t>
            </w:r>
            <w:r w:rsidRPr="00FF25CE">
              <w:rPr>
                <w:lang w:val="es-ES"/>
              </w:rPr>
              <w:t xml:space="preserve"> a las Partes y no Partes de la Convención y a las partes interesadas para que, con el apoyo de la Secretaría, fortalezcan la capacidad nacional y local para </w:t>
            </w:r>
            <w:r w:rsidRPr="00B800FF">
              <w:rPr>
                <w:strike/>
                <w:lang w:val="es-ES"/>
              </w:rPr>
              <w:t>la implementación del PdT y</w:t>
            </w:r>
            <w:r w:rsidRPr="00FF25CE">
              <w:rPr>
                <w:lang w:val="es-ES"/>
              </w:rPr>
              <w:t xml:space="preserve"> la protección de especies que sufren el impacto del cambio climático, incluyendo, entre otras cosas, mediante la creación de asociaciones con partes interesadas claves y la organización de cursos de capacitación, la traducción y difusión de ejemplos de buenas prácticas, el intercambio e implementación de protocolos y reglamentos, la transferencia de tecnologías y la promoción del uso de internet y otras herramientas en línea para abordar cuestiones específicas </w:t>
            </w:r>
            <w:r w:rsidRPr="00867509">
              <w:rPr>
                <w:strike/>
                <w:lang w:val="es-ES"/>
              </w:rPr>
              <w:t>que figuran en el Programa de Trabajo</w:t>
            </w:r>
            <w:r w:rsidRPr="00FF25CE">
              <w:rPr>
                <w:lang w:val="es-ES"/>
              </w:rPr>
              <w:t>;</w:t>
            </w:r>
            <w:r w:rsidR="000908D5" w:rsidRPr="003D10E9">
              <w:rPr>
                <w:rFonts w:cs="Arial"/>
                <w:lang w:val="es-ES"/>
              </w:rPr>
              <w:t xml:space="preserve"> </w:t>
            </w:r>
          </w:p>
        </w:tc>
        <w:tc>
          <w:tcPr>
            <w:tcW w:w="2552" w:type="dxa"/>
          </w:tcPr>
          <w:p w14:paraId="2DC76098" w14:textId="3FAEA18B" w:rsidR="000908D5" w:rsidRPr="00810763" w:rsidRDefault="002A1A40" w:rsidP="00F50D9C">
            <w:pPr>
              <w:spacing w:before="60" w:after="60"/>
              <w:jc w:val="both"/>
              <w:rPr>
                <w:rFonts w:cs="Arial"/>
                <w:lang w:val="es-ES"/>
              </w:rPr>
            </w:pPr>
            <w:r>
              <w:rPr>
                <w:rFonts w:cs="Arial"/>
                <w:lang w:val="es-ES"/>
              </w:rPr>
              <w:t>Mantener con las ediciones</w:t>
            </w:r>
          </w:p>
        </w:tc>
        <w:tc>
          <w:tcPr>
            <w:tcW w:w="5103" w:type="dxa"/>
          </w:tcPr>
          <w:p w14:paraId="63E22F58" w14:textId="3B874E0D" w:rsidR="000908D5" w:rsidRPr="00FF25CE" w:rsidRDefault="00FF25CE" w:rsidP="00FB5D38">
            <w:pPr>
              <w:spacing w:before="60" w:after="60"/>
              <w:jc w:val="both"/>
              <w:rPr>
                <w:rFonts w:cs="Arial"/>
                <w:highlight w:val="yellow"/>
                <w:lang w:val="es-ES"/>
              </w:rPr>
            </w:pPr>
            <w:r w:rsidRPr="00FF25CE">
              <w:rPr>
                <w:i/>
                <w:iCs/>
                <w:lang w:val="es-ES"/>
              </w:rPr>
              <w:t>Hace un llamado</w:t>
            </w:r>
            <w:r w:rsidRPr="00FF25CE">
              <w:rPr>
                <w:lang w:val="es-ES"/>
              </w:rPr>
              <w:t xml:space="preserve"> a las Partes y no Partes de la Convención y a las partes interesadas para que, con el apoyo de la Secretaría, fortalezcan la capacidad nacional y local para la protección de especies que sufren el impacto del cambio climático, incluyendo, entre otras cosas, mediante la creación de asociaciones con partes interesadas claves y la organización de cursos de capacitación, la traducción y difusión de ejemplos de buenas prácticas, el intercambio e implementación de protocolos y reglamentos, la transferencia de tecnologías y la promoción del uso de internet y otras herramientas en línea para abordar cuestiones específicas;</w:t>
            </w:r>
          </w:p>
        </w:tc>
      </w:tr>
      <w:tr w:rsidR="000908D5" w:rsidRPr="007E7EFD" w14:paraId="3C94D12C" w14:textId="773F347B" w:rsidTr="009468E0">
        <w:tc>
          <w:tcPr>
            <w:tcW w:w="7082" w:type="dxa"/>
          </w:tcPr>
          <w:p w14:paraId="03009D42" w14:textId="3689A27E" w:rsidR="000908D5" w:rsidRPr="004B0EF5" w:rsidRDefault="003D10E9" w:rsidP="00FF2C7B">
            <w:pPr>
              <w:pStyle w:val="ListParagraph"/>
              <w:widowControl w:val="0"/>
              <w:numPr>
                <w:ilvl w:val="0"/>
                <w:numId w:val="11"/>
              </w:numPr>
              <w:autoSpaceDE w:val="0"/>
              <w:autoSpaceDN w:val="0"/>
              <w:adjustRightInd w:val="0"/>
              <w:spacing w:before="60" w:after="60"/>
              <w:ind w:left="450" w:hanging="450"/>
              <w:contextualSpacing w:val="0"/>
              <w:jc w:val="both"/>
              <w:rPr>
                <w:rFonts w:cs="Arial"/>
                <w:lang w:val="es-ES"/>
              </w:rPr>
            </w:pPr>
            <w:r w:rsidRPr="003D10E9">
              <w:rPr>
                <w:i/>
                <w:iCs/>
                <w:lang w:val="es-ES"/>
              </w:rPr>
              <w:t>Insta</w:t>
            </w:r>
            <w:r w:rsidRPr="003D10E9">
              <w:rPr>
                <w:lang w:val="es-ES"/>
              </w:rPr>
              <w:t xml:space="preserve"> a las Partes y a los Signatarios de los instrumentos de la CMS, y alienta a las no Partes que tienen jurisdicción sobre las áreas en las que las especies migratorias habitan o se espera que habiten, en el futuro próximo debido al cambio climático, a que participen en la CMS y los instrumentos de la CMS, con el fin de promover medidas oportunas de conservación cuando los patrones de migración hayan cambiado debido al cambio climático;</w:t>
            </w:r>
          </w:p>
        </w:tc>
        <w:tc>
          <w:tcPr>
            <w:tcW w:w="2552" w:type="dxa"/>
          </w:tcPr>
          <w:p w14:paraId="499D8F71" w14:textId="08FA8233" w:rsidR="000908D5" w:rsidRPr="00810763" w:rsidRDefault="002A1A40" w:rsidP="00F50D9C">
            <w:pPr>
              <w:spacing w:before="60" w:after="60"/>
              <w:jc w:val="both"/>
              <w:rPr>
                <w:rFonts w:cs="Arial"/>
                <w:lang w:val="es-ES"/>
              </w:rPr>
            </w:pPr>
            <w:r>
              <w:rPr>
                <w:rFonts w:cs="Arial"/>
                <w:lang w:val="es-ES"/>
              </w:rPr>
              <w:t>Mantener</w:t>
            </w:r>
          </w:p>
        </w:tc>
        <w:tc>
          <w:tcPr>
            <w:tcW w:w="5103" w:type="dxa"/>
          </w:tcPr>
          <w:p w14:paraId="4ECD5A01" w14:textId="0A38BDEE" w:rsidR="000908D5" w:rsidRPr="003D10E9" w:rsidRDefault="003D10E9" w:rsidP="00F50D9C">
            <w:pPr>
              <w:spacing w:before="60" w:after="60"/>
              <w:jc w:val="both"/>
              <w:rPr>
                <w:rFonts w:cs="Arial"/>
                <w:highlight w:val="yellow"/>
                <w:lang w:val="es-ES"/>
              </w:rPr>
            </w:pPr>
            <w:r w:rsidRPr="003D10E9">
              <w:rPr>
                <w:i/>
                <w:iCs/>
                <w:lang w:val="es-ES"/>
              </w:rPr>
              <w:t>Insta</w:t>
            </w:r>
            <w:r w:rsidRPr="003D10E9">
              <w:rPr>
                <w:lang w:val="es-ES"/>
              </w:rPr>
              <w:t xml:space="preserve"> a las Partes y a los Signatarios de los instrumentos de la CMS, y alienta a las no Partes que tienen jurisdicción sobre las áreas en las que las especies migratorias habitan o se espera que habiten, en el futuro próximo debido al cambio climático, a que participen en la CMS y los instrumentos de la CMS, con el fin de promover medidas oportunas de conservación cuando los patrones de migración hayan cambiado debido al cambio climático;</w:t>
            </w:r>
          </w:p>
        </w:tc>
      </w:tr>
      <w:tr w:rsidR="000908D5" w:rsidRPr="007E7EFD" w14:paraId="2BE4FD13" w14:textId="3702B400" w:rsidTr="009468E0">
        <w:tc>
          <w:tcPr>
            <w:tcW w:w="7082" w:type="dxa"/>
          </w:tcPr>
          <w:p w14:paraId="1185079F" w14:textId="77777777" w:rsidR="0071639A" w:rsidRPr="0071639A" w:rsidRDefault="0071639A" w:rsidP="00FF2C7B">
            <w:pPr>
              <w:pStyle w:val="ListParagraph"/>
              <w:widowControl w:val="0"/>
              <w:numPr>
                <w:ilvl w:val="0"/>
                <w:numId w:val="11"/>
              </w:numPr>
              <w:autoSpaceDE w:val="0"/>
              <w:autoSpaceDN w:val="0"/>
              <w:adjustRightInd w:val="0"/>
              <w:spacing w:before="60" w:after="60"/>
              <w:ind w:left="450" w:hanging="450"/>
              <w:contextualSpacing w:val="0"/>
              <w:jc w:val="both"/>
              <w:rPr>
                <w:rFonts w:cs="Arial"/>
                <w:lang w:val="es-ES"/>
              </w:rPr>
            </w:pPr>
            <w:r w:rsidRPr="0071639A">
              <w:rPr>
                <w:lang w:val="es-ES"/>
              </w:rPr>
              <w:t xml:space="preserve">Conviene en que el Artículo I (1) (c) (4) de la Convención, sobre la definición de "estado de conservación favorable" podría </w:t>
            </w:r>
            <w:r w:rsidRPr="0071639A">
              <w:rPr>
                <w:lang w:val="es-ES"/>
              </w:rPr>
              <w:lastRenderedPageBreak/>
              <w:t xml:space="preserve">interpretarse de la siguiente manera a la luz del cambio climático, e invita a los órganos rectores de los instrumentos pertinentes de la CMS a aprobar también esta interpretación: </w:t>
            </w:r>
          </w:p>
          <w:p w14:paraId="21765CFA" w14:textId="2F8B9B53" w:rsidR="002470A3" w:rsidRPr="0071639A" w:rsidRDefault="0071639A" w:rsidP="0071639A">
            <w:pPr>
              <w:pStyle w:val="ListParagraph"/>
              <w:widowControl w:val="0"/>
              <w:autoSpaceDE w:val="0"/>
              <w:autoSpaceDN w:val="0"/>
              <w:adjustRightInd w:val="0"/>
              <w:spacing w:before="60" w:after="60"/>
              <w:ind w:left="450"/>
              <w:contextualSpacing w:val="0"/>
              <w:jc w:val="both"/>
              <w:rPr>
                <w:rFonts w:cs="Arial"/>
                <w:i/>
                <w:iCs/>
                <w:lang w:val="es-ES"/>
              </w:rPr>
            </w:pPr>
            <w:r w:rsidRPr="0071639A">
              <w:rPr>
                <w:i/>
                <w:iCs/>
                <w:lang w:val="es-ES"/>
              </w:rPr>
              <w:t xml:space="preserve">Según el Artículo I (1) (c) (4) de la Convención, una de las condiciones que deben cumplirse para que el estado de conservación de una especie se considere "favorable" es que: "la distribución y los efectivos de la población de esta especie migratoria se acerquen por su extensión y su número a los niveles históricos en la medida en que existan ecosistemas potencialmente adecuados para dicha especie, y ello sea compatible con su prudente cuidado y aprovechamiento". </w:t>
            </w:r>
            <w:r w:rsidRPr="00371E64">
              <w:rPr>
                <w:i/>
                <w:iCs/>
                <w:strike/>
                <w:lang w:val="es-ES"/>
              </w:rPr>
              <w:t>Considerando</w:t>
            </w:r>
            <w:r w:rsidRPr="0071639A">
              <w:rPr>
                <w:i/>
                <w:iCs/>
                <w:lang w:val="es-ES"/>
              </w:rPr>
              <w:t xml:space="preserve"> </w:t>
            </w:r>
            <w:r w:rsidR="00371E64" w:rsidRPr="00371E64">
              <w:rPr>
                <w:i/>
                <w:iCs/>
                <w:u w:val="single"/>
                <w:lang w:val="es-ES"/>
              </w:rPr>
              <w:t>Mientras</w:t>
            </w:r>
            <w:r w:rsidR="00371E64">
              <w:rPr>
                <w:i/>
                <w:iCs/>
                <w:lang w:val="es-ES"/>
              </w:rPr>
              <w:t xml:space="preserve"> </w:t>
            </w:r>
            <w:r w:rsidRPr="0071639A">
              <w:rPr>
                <w:i/>
                <w:iCs/>
                <w:lang w:val="es-ES"/>
              </w:rPr>
              <w:t>que existe una necesidad constante de adoptar medidas de conservación dentro del área de distribución histórica de las especies migratorias, será necesario cada vez más adoptar también tales medidas fuera del área de distribución histórica de las especies, con el fin de garantizar un estado de conservación favorable, sobre todo ante los cambios de áreas de distribución inducidos por el clima. Tales medidas fuera del área de distribución histórica de las especies son compatibles con los objetivos y las obligaciones de las Partes en la Convención y pueden ser incluso necesarias para poder cumplirlos;</w:t>
            </w:r>
          </w:p>
          <w:p w14:paraId="34295DC7" w14:textId="7F169912" w:rsidR="000908D5" w:rsidRPr="004B0EF5" w:rsidRDefault="000908D5" w:rsidP="00F50D9C">
            <w:pPr>
              <w:spacing w:before="60" w:after="60"/>
              <w:ind w:left="447"/>
              <w:jc w:val="both"/>
              <w:rPr>
                <w:rFonts w:cs="Arial"/>
                <w:lang w:val="es-ES"/>
              </w:rPr>
            </w:pPr>
          </w:p>
        </w:tc>
        <w:tc>
          <w:tcPr>
            <w:tcW w:w="2552" w:type="dxa"/>
          </w:tcPr>
          <w:p w14:paraId="31FF5823" w14:textId="5F89A7A9" w:rsidR="000908D5" w:rsidRPr="00810763" w:rsidRDefault="002A1A40" w:rsidP="00F50D9C">
            <w:pPr>
              <w:spacing w:before="60" w:after="60"/>
              <w:jc w:val="both"/>
              <w:rPr>
                <w:rFonts w:cs="Arial"/>
                <w:lang w:val="es-ES"/>
              </w:rPr>
            </w:pPr>
            <w:r>
              <w:rPr>
                <w:rFonts w:cs="Arial"/>
                <w:lang w:val="es-ES"/>
              </w:rPr>
              <w:lastRenderedPageBreak/>
              <w:t>Mantener</w:t>
            </w:r>
            <w:r w:rsidR="000908D5" w:rsidRPr="00810763">
              <w:rPr>
                <w:rFonts w:cs="Arial"/>
                <w:lang w:val="es-ES"/>
              </w:rPr>
              <w:t xml:space="preserve"> </w:t>
            </w:r>
          </w:p>
        </w:tc>
        <w:tc>
          <w:tcPr>
            <w:tcW w:w="5103" w:type="dxa"/>
          </w:tcPr>
          <w:p w14:paraId="3EA2A414" w14:textId="77777777" w:rsidR="0071639A" w:rsidRPr="0071639A" w:rsidRDefault="0071639A" w:rsidP="0071639A">
            <w:pPr>
              <w:widowControl w:val="0"/>
              <w:autoSpaceDE w:val="0"/>
              <w:autoSpaceDN w:val="0"/>
              <w:adjustRightInd w:val="0"/>
              <w:spacing w:before="60" w:after="60"/>
              <w:jc w:val="both"/>
              <w:rPr>
                <w:rFonts w:cs="Arial"/>
                <w:iCs/>
                <w:lang w:val="es-ES"/>
              </w:rPr>
            </w:pPr>
            <w:r w:rsidRPr="0071639A">
              <w:rPr>
                <w:rFonts w:cs="Arial"/>
                <w:i/>
                <w:lang w:val="es-ES"/>
              </w:rPr>
              <w:t>9.</w:t>
            </w:r>
            <w:r w:rsidRPr="0071639A">
              <w:rPr>
                <w:rFonts w:cs="Arial"/>
                <w:i/>
                <w:lang w:val="es-ES"/>
              </w:rPr>
              <w:tab/>
              <w:t xml:space="preserve">Conviene </w:t>
            </w:r>
            <w:r w:rsidRPr="0071639A">
              <w:rPr>
                <w:rFonts w:cs="Arial"/>
                <w:iCs/>
                <w:lang w:val="es-ES"/>
              </w:rPr>
              <w:t xml:space="preserve">en que el Artículo I (1) (c) (4) de la Convención, sobre la definición de "estado de </w:t>
            </w:r>
            <w:r w:rsidRPr="0071639A">
              <w:rPr>
                <w:rFonts w:cs="Arial"/>
                <w:iCs/>
                <w:lang w:val="es-ES"/>
              </w:rPr>
              <w:lastRenderedPageBreak/>
              <w:t xml:space="preserve">conservación favorable" podría interpretarse de la siguiente manera a la luz del cambio climático, e invita a los órganos rectores de los instrumentos pertinentes de la CMS a aprobar también esta interpretación: </w:t>
            </w:r>
          </w:p>
          <w:p w14:paraId="7DC04375" w14:textId="41426B42" w:rsidR="000908D5" w:rsidRPr="0071639A" w:rsidRDefault="0071639A" w:rsidP="0071639A">
            <w:pPr>
              <w:spacing w:before="60" w:after="60"/>
              <w:jc w:val="both"/>
              <w:rPr>
                <w:rFonts w:cs="Arial"/>
                <w:highlight w:val="yellow"/>
                <w:lang w:val="es-ES"/>
              </w:rPr>
            </w:pPr>
            <w:r w:rsidRPr="0071639A">
              <w:rPr>
                <w:rFonts w:cs="Arial"/>
                <w:i/>
                <w:lang w:val="es-ES"/>
              </w:rPr>
              <w:t xml:space="preserve">Según el Artículo I (1) (c) (4) de la Convención, una de las condiciones que deben cumplirse para que el estado de conservación de una especie se considere "favorable" es que: "la distribución y los efectivos de la población de esta especie migratoria se acerquen por su extensión y su número a los niveles históricos en la medida en que existan ecosistemas potencialmente adecuados para dicha especie, y ello sea compatible con su prudente cuidado y aprovechamiento". </w:t>
            </w:r>
            <w:r w:rsidR="00563ABC">
              <w:rPr>
                <w:rFonts w:cs="Arial"/>
                <w:i/>
                <w:lang w:val="es-ES"/>
              </w:rPr>
              <w:t>Mientras</w:t>
            </w:r>
            <w:r w:rsidRPr="0071639A">
              <w:rPr>
                <w:rFonts w:cs="Arial"/>
                <w:i/>
                <w:lang w:val="es-ES"/>
              </w:rPr>
              <w:t xml:space="preserve"> que existe una necesidad constante de adoptar medidas de conservación dentro del área de distribución histórica de las especies migratorias, será necesario cada vez más adoptar también tales medidas fuera del área de distribución histórica de las especies, con el fin de garantizar un estado de conservación favorable, sobre todo ante los cambios de áreas de distribución inducidos por el clima. Tales medidas fuera del área de distribución histórica de las especies son compatibles con los objetivos y las obligaciones de las Partes en la Convención y pueden ser incluso necesarias para poder cumplirlos;</w:t>
            </w:r>
          </w:p>
        </w:tc>
      </w:tr>
      <w:tr w:rsidR="000908D5" w:rsidRPr="007E7EFD" w14:paraId="6B41BEFD" w14:textId="53E8C914" w:rsidTr="009468E0">
        <w:tc>
          <w:tcPr>
            <w:tcW w:w="7082" w:type="dxa"/>
          </w:tcPr>
          <w:p w14:paraId="58DC2F1E" w14:textId="5D40B7E0" w:rsidR="000908D5" w:rsidRPr="00F305C6" w:rsidRDefault="00913437" w:rsidP="00FF2C7B">
            <w:pPr>
              <w:pStyle w:val="ListParagraph"/>
              <w:widowControl w:val="0"/>
              <w:numPr>
                <w:ilvl w:val="0"/>
                <w:numId w:val="11"/>
              </w:numPr>
              <w:autoSpaceDE w:val="0"/>
              <w:autoSpaceDN w:val="0"/>
              <w:adjustRightInd w:val="0"/>
              <w:spacing w:before="60" w:after="60"/>
              <w:ind w:left="450" w:hanging="450"/>
              <w:contextualSpacing w:val="0"/>
              <w:jc w:val="both"/>
              <w:rPr>
                <w:rFonts w:cs="Arial"/>
                <w:lang w:val="es-ES"/>
              </w:rPr>
            </w:pPr>
            <w:r w:rsidRPr="00913437">
              <w:rPr>
                <w:i/>
                <w:iCs/>
                <w:lang w:val="es-ES"/>
              </w:rPr>
              <w:lastRenderedPageBreak/>
              <w:t>Insta</w:t>
            </w:r>
            <w:r w:rsidRPr="00913437">
              <w:rPr>
                <w:lang w:val="es-ES"/>
              </w:rPr>
              <w:t xml:space="preserve"> a las Partes e invita a las organizaciones internacionales pertinentes, así como a los donantes bilaterales y multilaterales, a que aporten su apoyo </w:t>
            </w:r>
            <w:r w:rsidRPr="00913437">
              <w:rPr>
                <w:strike/>
                <w:lang w:val="es-ES"/>
              </w:rPr>
              <w:t>financiero</w:t>
            </w:r>
            <w:r w:rsidRPr="00913437">
              <w:rPr>
                <w:lang w:val="es-ES"/>
              </w:rPr>
              <w:t xml:space="preserve"> para la ejecución de</w:t>
            </w:r>
            <w:r w:rsidR="00A75A0D">
              <w:rPr>
                <w:lang w:val="es-ES"/>
              </w:rPr>
              <w:t xml:space="preserve"> </w:t>
            </w:r>
            <w:r w:rsidRPr="00913437">
              <w:rPr>
                <w:lang w:val="es-ES"/>
              </w:rPr>
              <w:t>l</w:t>
            </w:r>
            <w:r w:rsidR="00A75A0D">
              <w:rPr>
                <w:u w:val="single"/>
                <w:lang w:val="es-ES"/>
              </w:rPr>
              <w:t>as acciones</w:t>
            </w:r>
            <w:r w:rsidR="006B7DF8">
              <w:rPr>
                <w:u w:val="single"/>
                <w:lang w:val="es-ES"/>
              </w:rPr>
              <w:t xml:space="preserve"> contenidas en los Anexos a esta </w:t>
            </w:r>
            <w:r w:rsidR="00940E86">
              <w:rPr>
                <w:u w:val="single"/>
                <w:lang w:val="es-ES"/>
              </w:rPr>
              <w:t>Resolución</w:t>
            </w:r>
            <w:r w:rsidRPr="00913437">
              <w:rPr>
                <w:lang w:val="es-ES"/>
              </w:rPr>
              <w:t xml:space="preserve"> </w:t>
            </w:r>
            <w:r w:rsidRPr="00A75A0D">
              <w:rPr>
                <w:strike/>
                <w:lang w:val="es-ES"/>
              </w:rPr>
              <w:t>Programa de Trabajo</w:t>
            </w:r>
            <w:r w:rsidRPr="00913437">
              <w:rPr>
                <w:lang w:val="es-ES"/>
              </w:rPr>
              <w:t xml:space="preserve"> </w:t>
            </w:r>
            <w:r w:rsidRPr="00913437">
              <w:rPr>
                <w:lang w:val="es-ES"/>
              </w:rPr>
              <w:lastRenderedPageBreak/>
              <w:t>incluso mediante la prestación de asistencia financiera y de otro tipo a los países en desarrollo</w:t>
            </w:r>
            <w:r w:rsidR="00940E86" w:rsidRPr="00940E86">
              <w:rPr>
                <w:u w:val="single"/>
                <w:lang w:val="es-ES"/>
              </w:rPr>
              <w:t>,</w:t>
            </w:r>
            <w:r w:rsidRPr="00940E86">
              <w:rPr>
                <w:u w:val="single"/>
                <w:lang w:val="es-ES"/>
              </w:rPr>
              <w:t xml:space="preserve"> </w:t>
            </w:r>
            <w:r w:rsidR="00940E86" w:rsidRPr="00940E86">
              <w:rPr>
                <w:u w:val="single"/>
                <w:lang w:val="es-ES"/>
              </w:rPr>
              <w:t>Pequeños Estados Insulares en Desarrollo y economías en transición</w:t>
            </w:r>
            <w:r w:rsidR="00940E86">
              <w:rPr>
                <w:u w:val="single"/>
                <w:lang w:val="es-ES"/>
              </w:rPr>
              <w:t xml:space="preserve"> </w:t>
            </w:r>
            <w:r w:rsidRPr="00913437">
              <w:rPr>
                <w:lang w:val="es-ES"/>
              </w:rPr>
              <w:t>para el fomento de la capacidad necesaria;</w:t>
            </w:r>
          </w:p>
        </w:tc>
        <w:tc>
          <w:tcPr>
            <w:tcW w:w="2552" w:type="dxa"/>
          </w:tcPr>
          <w:p w14:paraId="120880CC" w14:textId="2CE0C2A9" w:rsidR="000908D5" w:rsidRPr="00810763" w:rsidRDefault="002A1A40" w:rsidP="00F50D9C">
            <w:pPr>
              <w:widowControl w:val="0"/>
              <w:autoSpaceDE w:val="0"/>
              <w:autoSpaceDN w:val="0"/>
              <w:adjustRightInd w:val="0"/>
              <w:spacing w:before="60" w:after="60"/>
              <w:jc w:val="both"/>
              <w:rPr>
                <w:rFonts w:cs="Arial"/>
                <w:iCs/>
                <w:lang w:val="es-ES"/>
              </w:rPr>
            </w:pPr>
            <w:r>
              <w:rPr>
                <w:rFonts w:cs="Arial"/>
                <w:lang w:val="es-ES"/>
              </w:rPr>
              <w:lastRenderedPageBreak/>
              <w:t>Mantener con las ediciones</w:t>
            </w:r>
          </w:p>
        </w:tc>
        <w:tc>
          <w:tcPr>
            <w:tcW w:w="5103" w:type="dxa"/>
          </w:tcPr>
          <w:p w14:paraId="2476DB8F" w14:textId="2218DE3C" w:rsidR="000908D5" w:rsidRPr="00913437" w:rsidRDefault="00913437" w:rsidP="00F50D9C">
            <w:pPr>
              <w:widowControl w:val="0"/>
              <w:autoSpaceDE w:val="0"/>
              <w:autoSpaceDN w:val="0"/>
              <w:adjustRightInd w:val="0"/>
              <w:spacing w:before="60" w:after="60"/>
              <w:jc w:val="both"/>
              <w:rPr>
                <w:rFonts w:cs="Arial"/>
                <w:iCs/>
                <w:highlight w:val="yellow"/>
                <w:lang w:val="es-ES"/>
              </w:rPr>
            </w:pPr>
            <w:r w:rsidRPr="00913437">
              <w:rPr>
                <w:i/>
                <w:iCs/>
                <w:lang w:val="es-ES"/>
              </w:rPr>
              <w:t>Insta</w:t>
            </w:r>
            <w:r w:rsidRPr="00913437">
              <w:rPr>
                <w:lang w:val="es-ES"/>
              </w:rPr>
              <w:t xml:space="preserve"> a las Partes e invita a las organizaciones internacionales pertinentes, así como a los donantes bilaterales y multilaterales, a que aporten su apoyo para la ejecución de</w:t>
            </w:r>
            <w:r w:rsidR="006B7DF8">
              <w:rPr>
                <w:lang w:val="es-ES"/>
              </w:rPr>
              <w:t xml:space="preserve"> </w:t>
            </w:r>
            <w:r w:rsidR="006B7DF8" w:rsidRPr="006B7DF8">
              <w:rPr>
                <w:lang w:val="es-ES"/>
              </w:rPr>
              <w:t xml:space="preserve">las acciones </w:t>
            </w:r>
            <w:r w:rsidR="006B7DF8" w:rsidRPr="006B7DF8">
              <w:rPr>
                <w:lang w:val="es-ES"/>
              </w:rPr>
              <w:lastRenderedPageBreak/>
              <w:t xml:space="preserve">contenidas en los Anexos a esta </w:t>
            </w:r>
            <w:r w:rsidR="00940E86" w:rsidRPr="006B7DF8">
              <w:rPr>
                <w:lang w:val="es-ES"/>
              </w:rPr>
              <w:t>Resolución</w:t>
            </w:r>
            <w:r w:rsidRPr="00913437">
              <w:rPr>
                <w:lang w:val="es-ES"/>
              </w:rPr>
              <w:t xml:space="preserve"> incluso mediante la prestación de asistencia financiera y de otro tipo a los países en desarrollo</w:t>
            </w:r>
            <w:r w:rsidR="00940E86" w:rsidRPr="00940E86">
              <w:rPr>
                <w:lang w:val="es-ES"/>
              </w:rPr>
              <w:t xml:space="preserve">, Pequeños Estados Insulares en Desarrollo y economías en transición </w:t>
            </w:r>
            <w:r w:rsidRPr="00913437">
              <w:rPr>
                <w:lang w:val="es-ES"/>
              </w:rPr>
              <w:t>para el fomento de la capacidad necesaria;</w:t>
            </w:r>
          </w:p>
        </w:tc>
      </w:tr>
      <w:tr w:rsidR="000908D5" w:rsidRPr="007E7EFD" w14:paraId="5357DDF4" w14:textId="7ED1C7E0" w:rsidTr="009468E0">
        <w:tc>
          <w:tcPr>
            <w:tcW w:w="7082" w:type="dxa"/>
          </w:tcPr>
          <w:p w14:paraId="0D6538B1" w14:textId="5A221025" w:rsidR="00575E32" w:rsidRPr="008207F1" w:rsidRDefault="009006C2" w:rsidP="00FF2C7B">
            <w:pPr>
              <w:pStyle w:val="ListParagraph"/>
              <w:widowControl w:val="0"/>
              <w:numPr>
                <w:ilvl w:val="0"/>
                <w:numId w:val="11"/>
              </w:numPr>
              <w:autoSpaceDE w:val="0"/>
              <w:autoSpaceDN w:val="0"/>
              <w:adjustRightInd w:val="0"/>
              <w:spacing w:before="60" w:after="60"/>
              <w:ind w:left="450" w:hanging="450"/>
              <w:contextualSpacing w:val="0"/>
              <w:jc w:val="both"/>
              <w:rPr>
                <w:rFonts w:cs="Arial"/>
                <w:i/>
                <w:u w:val="single"/>
                <w:lang w:val="es-ES"/>
              </w:rPr>
            </w:pPr>
            <w:r w:rsidRPr="009006C2">
              <w:rPr>
                <w:rFonts w:cs="Arial"/>
                <w:i/>
                <w:u w:val="single"/>
                <w:lang w:val="es-ES"/>
              </w:rPr>
              <w:lastRenderedPageBreak/>
              <w:t>Solicita al Consejo Científico, sujeto a la disponibilidad de recursos, que implemente el trabajo de apoyo a esta resolución, incluso, si procede, a través de un grupo de trabajo entre periodos de sesiones establecido con Términos de Referencia que operen dentro de las normas de procedimiento del Consejo Científico;</w:t>
            </w:r>
            <w:r w:rsidR="00743180" w:rsidRPr="008207F1">
              <w:rPr>
                <w:rFonts w:cs="Arial"/>
                <w:iCs/>
                <w:u w:val="single"/>
                <w:lang w:val="es-ES"/>
              </w:rPr>
              <w:t xml:space="preserve"> </w:t>
            </w:r>
            <w:r w:rsidR="008207F1" w:rsidRPr="008207F1">
              <w:rPr>
                <w:strike/>
                <w:lang w:val="es-ES"/>
              </w:rPr>
              <w:t>Propone la continuación del Grupo de Trabajo sobre el cambio climático después de la COP12, ampliando su composición para incorporar los conocimientos especializados de regiones geográficas actualmente ausentes, y para establecer prioridades y facilitar y supervisar la aplicación del Programa de Trabajo;</w:t>
            </w:r>
          </w:p>
        </w:tc>
        <w:tc>
          <w:tcPr>
            <w:tcW w:w="2552" w:type="dxa"/>
          </w:tcPr>
          <w:p w14:paraId="7F3C9CCA" w14:textId="5C2526EF" w:rsidR="000908D5" w:rsidRPr="00F07FF2" w:rsidRDefault="00814849" w:rsidP="00F50D9C">
            <w:pPr>
              <w:widowControl w:val="0"/>
              <w:autoSpaceDE w:val="0"/>
              <w:autoSpaceDN w:val="0"/>
              <w:adjustRightInd w:val="0"/>
              <w:spacing w:before="60" w:after="60"/>
              <w:jc w:val="both"/>
              <w:rPr>
                <w:rFonts w:cs="Arial"/>
                <w:lang w:val="es-ES"/>
              </w:rPr>
            </w:pPr>
            <w:r>
              <w:rPr>
                <w:rFonts w:cs="Arial"/>
                <w:lang w:val="es-ES"/>
              </w:rPr>
              <w:t>R</w:t>
            </w:r>
            <w:r w:rsidR="00F07FF2" w:rsidRPr="00F07FF2">
              <w:rPr>
                <w:rFonts w:cs="Arial"/>
                <w:lang w:val="es-ES"/>
              </w:rPr>
              <w:t xml:space="preserve">evisar </w:t>
            </w:r>
            <w:r w:rsidR="0047157B">
              <w:rPr>
                <w:rFonts w:cs="Arial"/>
                <w:lang w:val="es-ES"/>
              </w:rPr>
              <w:t>para reformular l</w:t>
            </w:r>
            <w:r w:rsidR="00F07FF2" w:rsidRPr="00F07FF2">
              <w:rPr>
                <w:rFonts w:cs="Arial"/>
                <w:lang w:val="es-ES"/>
              </w:rPr>
              <w:t>a forma para solicitar al Consejo Científico que establezca los T</w:t>
            </w:r>
            <w:r w:rsidR="00F07FF2">
              <w:rPr>
                <w:rFonts w:cs="Arial"/>
                <w:lang w:val="es-ES"/>
              </w:rPr>
              <w:t xml:space="preserve">érminos de Referencia </w:t>
            </w:r>
            <w:r w:rsidR="00716936">
              <w:rPr>
                <w:rFonts w:cs="Arial"/>
                <w:lang w:val="es-ES"/>
              </w:rPr>
              <w:t>y</w:t>
            </w:r>
            <w:r w:rsidR="00F07FF2" w:rsidRPr="00F07FF2">
              <w:rPr>
                <w:rFonts w:cs="Arial"/>
                <w:lang w:val="es-ES"/>
              </w:rPr>
              <w:t xml:space="preserve"> supervise el trabajo. Derogar el texto existente, ya que el G</w:t>
            </w:r>
            <w:r w:rsidR="00716936">
              <w:rPr>
                <w:rFonts w:cs="Arial"/>
                <w:lang w:val="es-ES"/>
              </w:rPr>
              <w:t xml:space="preserve">rupo de trabajo de Cambio Climático </w:t>
            </w:r>
            <w:r w:rsidR="00F07FF2" w:rsidRPr="00F07FF2">
              <w:rPr>
                <w:rFonts w:cs="Arial"/>
                <w:lang w:val="es-ES"/>
              </w:rPr>
              <w:t>debería ser una Decisión y no una Resolución.</w:t>
            </w:r>
            <w:r w:rsidR="000908D5" w:rsidRPr="00F07FF2">
              <w:rPr>
                <w:rFonts w:cs="Arial"/>
                <w:lang w:val="es-ES"/>
              </w:rPr>
              <w:t xml:space="preserve"> </w:t>
            </w:r>
          </w:p>
        </w:tc>
        <w:tc>
          <w:tcPr>
            <w:tcW w:w="5103" w:type="dxa"/>
          </w:tcPr>
          <w:p w14:paraId="50EDCECA" w14:textId="23366991" w:rsidR="000908D5" w:rsidRPr="004C5DA4" w:rsidRDefault="004C5DA4" w:rsidP="00F50D9C">
            <w:pPr>
              <w:widowControl w:val="0"/>
              <w:autoSpaceDE w:val="0"/>
              <w:autoSpaceDN w:val="0"/>
              <w:adjustRightInd w:val="0"/>
              <w:spacing w:before="60" w:after="60"/>
              <w:jc w:val="both"/>
              <w:rPr>
                <w:rFonts w:cs="Arial"/>
                <w:highlight w:val="yellow"/>
                <w:lang w:val="es-ES"/>
              </w:rPr>
            </w:pPr>
            <w:r w:rsidRPr="004C5DA4">
              <w:rPr>
                <w:rFonts w:cs="Arial"/>
                <w:i/>
                <w:lang w:val="es-ES"/>
              </w:rPr>
              <w:t xml:space="preserve">Solicita </w:t>
            </w:r>
            <w:r w:rsidRPr="004C5DA4">
              <w:rPr>
                <w:rFonts w:cs="Arial"/>
                <w:iCs/>
                <w:lang w:val="es-ES"/>
              </w:rPr>
              <w:t>al Consejo Científico, sujeto a la disponibilidad de recursos, que implemente el trabajo de apoyo a esta resolución, incluso, si procede, a través de un grupo de trabajo entre periodos de sesiones establecido con Términos de Referencia que operen dentro de las normas de procedimiento del Consejo Científico</w:t>
            </w:r>
            <w:r w:rsidRPr="004C5DA4">
              <w:rPr>
                <w:rFonts w:cs="Arial"/>
                <w:i/>
                <w:lang w:val="es-ES"/>
              </w:rPr>
              <w:t>;</w:t>
            </w:r>
          </w:p>
        </w:tc>
      </w:tr>
      <w:tr w:rsidR="000908D5" w:rsidRPr="007E7EFD" w14:paraId="6070784B" w14:textId="4E23034F" w:rsidTr="009468E0">
        <w:tc>
          <w:tcPr>
            <w:tcW w:w="7082" w:type="dxa"/>
          </w:tcPr>
          <w:p w14:paraId="6CEABB1F" w14:textId="35E78160" w:rsidR="000908D5" w:rsidRPr="00B44C91" w:rsidRDefault="00B73CC1" w:rsidP="00FF2C7B">
            <w:pPr>
              <w:pStyle w:val="ListParagraph"/>
              <w:widowControl w:val="0"/>
              <w:numPr>
                <w:ilvl w:val="0"/>
                <w:numId w:val="11"/>
              </w:numPr>
              <w:autoSpaceDE w:val="0"/>
              <w:autoSpaceDN w:val="0"/>
              <w:adjustRightInd w:val="0"/>
              <w:spacing w:before="60" w:after="60"/>
              <w:ind w:left="450" w:hanging="450"/>
              <w:contextualSpacing w:val="0"/>
              <w:jc w:val="both"/>
              <w:rPr>
                <w:rFonts w:cs="Arial"/>
                <w:i/>
                <w:lang w:val="es-ES"/>
              </w:rPr>
            </w:pPr>
            <w:r w:rsidRPr="00B73CC1">
              <w:rPr>
                <w:i/>
                <w:iCs/>
                <w:lang w:val="es-ES"/>
              </w:rPr>
              <w:t xml:space="preserve">Solicita </w:t>
            </w:r>
            <w:r w:rsidRPr="00B73CC1">
              <w:rPr>
                <w:lang w:val="es-ES"/>
              </w:rPr>
              <w:t>a la Secretaría que actúe de enlace con las secretarías de los acuerdos ambientales multilaterales (AAM) pertinentes, en particular las secretarías de</w:t>
            </w:r>
            <w:r w:rsidR="001D2AF7">
              <w:rPr>
                <w:lang w:val="es-ES"/>
              </w:rPr>
              <w:t xml:space="preserve"> </w:t>
            </w:r>
            <w:r w:rsidR="00264F29">
              <w:rPr>
                <w:lang w:val="es-ES"/>
              </w:rPr>
              <w:t>l</w:t>
            </w:r>
            <w:r w:rsidR="00264F29">
              <w:rPr>
                <w:u w:val="single"/>
                <w:lang w:val="es-ES"/>
              </w:rPr>
              <w:t>a Convención sobre Diversidad Biológica</w:t>
            </w:r>
            <w:r w:rsidRPr="00B73CC1">
              <w:rPr>
                <w:lang w:val="es-ES"/>
              </w:rPr>
              <w:t xml:space="preserve"> </w:t>
            </w:r>
            <w:r w:rsidR="001D2AF7">
              <w:rPr>
                <w:lang w:val="es-ES"/>
              </w:rPr>
              <w:t>(</w:t>
            </w:r>
            <w:r w:rsidRPr="00B73CC1">
              <w:rPr>
                <w:lang w:val="es-ES"/>
              </w:rPr>
              <w:t>CDB</w:t>
            </w:r>
            <w:r w:rsidR="001D2AF7">
              <w:rPr>
                <w:lang w:val="es-ES"/>
              </w:rPr>
              <w:t>)</w:t>
            </w:r>
            <w:r w:rsidRPr="00B73CC1">
              <w:rPr>
                <w:lang w:val="es-ES"/>
              </w:rPr>
              <w:t xml:space="preserve">, </w:t>
            </w:r>
            <w:r w:rsidR="00F93513" w:rsidRPr="000E5709">
              <w:rPr>
                <w:u w:val="single"/>
                <w:lang w:val="es-ES"/>
              </w:rPr>
              <w:t xml:space="preserve">Convención </w:t>
            </w:r>
            <w:r w:rsidR="000E5709" w:rsidRPr="000E5709">
              <w:rPr>
                <w:u w:val="single"/>
                <w:lang w:val="es-ES"/>
              </w:rPr>
              <w:t xml:space="preserve">en el </w:t>
            </w:r>
            <w:r w:rsidR="00F93513" w:rsidRPr="000E5709">
              <w:rPr>
                <w:u w:val="single"/>
                <w:lang w:val="es-ES"/>
              </w:rPr>
              <w:t xml:space="preserve">Marco de las Naciones Unidas </w:t>
            </w:r>
            <w:r w:rsidR="000E5709" w:rsidRPr="000E5709">
              <w:rPr>
                <w:u w:val="single"/>
                <w:lang w:val="es-ES"/>
              </w:rPr>
              <w:t>para</w:t>
            </w:r>
            <w:r w:rsidR="00F93513" w:rsidRPr="000E5709">
              <w:rPr>
                <w:u w:val="single"/>
                <w:lang w:val="es-ES"/>
              </w:rPr>
              <w:t xml:space="preserve"> el Cambio Climático</w:t>
            </w:r>
            <w:r w:rsidR="00F93513" w:rsidRPr="00F93513">
              <w:rPr>
                <w:lang w:val="es-ES"/>
              </w:rPr>
              <w:t xml:space="preserve"> </w:t>
            </w:r>
            <w:r w:rsidR="000E5709">
              <w:rPr>
                <w:lang w:val="es-ES"/>
              </w:rPr>
              <w:t>(</w:t>
            </w:r>
            <w:r w:rsidRPr="00B73CC1">
              <w:rPr>
                <w:lang w:val="es-ES"/>
              </w:rPr>
              <w:t>UNFCCC</w:t>
            </w:r>
            <w:r w:rsidR="000E5709">
              <w:rPr>
                <w:lang w:val="es-ES"/>
              </w:rPr>
              <w:t>)</w:t>
            </w:r>
            <w:r w:rsidRPr="00B73CC1">
              <w:rPr>
                <w:lang w:val="es-ES"/>
              </w:rPr>
              <w:t xml:space="preserve">, Convención de Lucha contra la Desertificación (UNCCD), </w:t>
            </w:r>
            <w:r w:rsidR="000A3E5C" w:rsidRPr="000A3E5C">
              <w:rPr>
                <w:u w:val="single"/>
                <w:lang w:val="es-ES"/>
              </w:rPr>
              <w:t>la Convención Relativa a los Humedales de Importancia Internacional</w:t>
            </w:r>
            <w:r w:rsidR="000A3E5C" w:rsidRPr="000A3E5C">
              <w:rPr>
                <w:lang w:val="es-ES"/>
              </w:rPr>
              <w:t xml:space="preserve"> (Convención de Ramsar) </w:t>
            </w:r>
            <w:r w:rsidRPr="000A3E5C">
              <w:rPr>
                <w:strike/>
                <w:lang w:val="es-ES"/>
              </w:rPr>
              <w:t>la Convención de Ramsar</w:t>
            </w:r>
            <w:r w:rsidRPr="00B73CC1">
              <w:rPr>
                <w:lang w:val="es-ES"/>
              </w:rPr>
              <w:t xml:space="preserve"> y Convención sobre el Patrimonio Mundial, en colaboración con/a través del Grupo de Enlace sobre la Biodiversidad, a fin de promover sinergias y coordinar las actividades relacionadas con las políticas del cambio climático que afectan a las especies migratorias, incluyendo cuando proceda, la organización de reuniones paralelas y actividades conjuntas;</w:t>
            </w:r>
          </w:p>
        </w:tc>
        <w:tc>
          <w:tcPr>
            <w:tcW w:w="2552" w:type="dxa"/>
          </w:tcPr>
          <w:p w14:paraId="04197A2B" w14:textId="235215F8" w:rsidR="000908D5" w:rsidRPr="006B27EE" w:rsidRDefault="006B27EE" w:rsidP="00F50D9C">
            <w:pPr>
              <w:widowControl w:val="0"/>
              <w:autoSpaceDE w:val="0"/>
              <w:autoSpaceDN w:val="0"/>
              <w:adjustRightInd w:val="0"/>
              <w:spacing w:before="60" w:after="60"/>
              <w:jc w:val="both"/>
              <w:rPr>
                <w:rFonts w:cs="Arial"/>
                <w:lang w:val="es-ES"/>
              </w:rPr>
            </w:pPr>
            <w:r>
              <w:rPr>
                <w:rFonts w:cs="Arial"/>
                <w:lang w:val="es-ES"/>
              </w:rPr>
              <w:t>Mantener</w:t>
            </w:r>
            <w:r w:rsidRPr="006B27EE">
              <w:rPr>
                <w:rFonts w:cs="Arial"/>
                <w:lang w:val="es-ES"/>
              </w:rPr>
              <w:t>, editar para escribir los nombres de los Convenios en su totalidad, aplicar mediante una Decisión</w:t>
            </w:r>
            <w:r w:rsidR="000908D5" w:rsidRPr="006B27EE">
              <w:rPr>
                <w:rFonts w:cs="Arial"/>
                <w:lang w:val="es-ES"/>
              </w:rPr>
              <w:t>.</w:t>
            </w:r>
          </w:p>
        </w:tc>
        <w:tc>
          <w:tcPr>
            <w:tcW w:w="5103" w:type="dxa"/>
          </w:tcPr>
          <w:p w14:paraId="3042C511" w14:textId="240AB669" w:rsidR="000908D5" w:rsidRPr="00B73CC1" w:rsidRDefault="00B73CC1" w:rsidP="00F50D9C">
            <w:pPr>
              <w:widowControl w:val="0"/>
              <w:autoSpaceDE w:val="0"/>
              <w:autoSpaceDN w:val="0"/>
              <w:adjustRightInd w:val="0"/>
              <w:spacing w:before="60" w:after="60"/>
              <w:jc w:val="both"/>
              <w:rPr>
                <w:rFonts w:cs="Arial"/>
                <w:highlight w:val="yellow"/>
                <w:lang w:val="es-ES"/>
              </w:rPr>
            </w:pPr>
            <w:r w:rsidRPr="00B73CC1">
              <w:rPr>
                <w:i/>
                <w:iCs/>
                <w:lang w:val="es-ES"/>
              </w:rPr>
              <w:t>Solicita</w:t>
            </w:r>
            <w:r w:rsidRPr="00B73CC1">
              <w:rPr>
                <w:lang w:val="es-ES"/>
              </w:rPr>
              <w:t xml:space="preserve"> a la Secretaría que actúe de enlace con las secretarías de los acuerdos ambientales multilaterales (AAM) pertinentes, en particular las secretarías de</w:t>
            </w:r>
            <w:r w:rsidR="00B44C91" w:rsidRPr="00B44C91">
              <w:rPr>
                <w:lang w:val="es-ES"/>
              </w:rPr>
              <w:t xml:space="preserve"> la Convención sobre Diversidad Biológica (CDB), Convención en el Marco de las Naciones Unidas para el Cambio Climático (UNFCCC), Convención de Lucha contra la Desertificación (UNCCD), la Convención Relativa a los Humedales de Importancia Internacional (Convención de Ramsar) </w:t>
            </w:r>
            <w:r w:rsidRPr="00B73CC1">
              <w:rPr>
                <w:lang w:val="es-ES"/>
              </w:rPr>
              <w:t xml:space="preserve"> y Convención sobre el Patrimonio Mundial, en colaboración con/a través del Grupo de Enlace sobre la Biodiversidad, a fin de promover sinergias y coordinar las actividades relacionadas con las políticas del cambio climático </w:t>
            </w:r>
            <w:r w:rsidRPr="00B73CC1">
              <w:rPr>
                <w:lang w:val="es-ES"/>
              </w:rPr>
              <w:lastRenderedPageBreak/>
              <w:t>que afectan a las especies migratorias, incluyendo cuando proceda, la organización de reuniones paralelas y actividades conjuntas;</w:t>
            </w:r>
          </w:p>
        </w:tc>
      </w:tr>
      <w:tr w:rsidR="000908D5" w:rsidRPr="007E7EFD" w14:paraId="1FCB1A56" w14:textId="0C8EEF13" w:rsidTr="009468E0">
        <w:tc>
          <w:tcPr>
            <w:tcW w:w="7082" w:type="dxa"/>
          </w:tcPr>
          <w:p w14:paraId="55C3C9AF" w14:textId="439DC5E6" w:rsidR="000908D5" w:rsidRPr="008240DE" w:rsidRDefault="008240DE" w:rsidP="00FF2C7B">
            <w:pPr>
              <w:pStyle w:val="ListParagraph"/>
              <w:widowControl w:val="0"/>
              <w:numPr>
                <w:ilvl w:val="0"/>
                <w:numId w:val="11"/>
              </w:numPr>
              <w:autoSpaceDE w:val="0"/>
              <w:autoSpaceDN w:val="0"/>
              <w:adjustRightInd w:val="0"/>
              <w:spacing w:before="60" w:after="60"/>
              <w:ind w:left="450" w:hanging="450"/>
              <w:contextualSpacing w:val="0"/>
              <w:jc w:val="both"/>
              <w:rPr>
                <w:rFonts w:cs="Arial"/>
                <w:i/>
                <w:lang w:val="es-ES"/>
              </w:rPr>
            </w:pPr>
            <w:r w:rsidRPr="008240DE">
              <w:rPr>
                <w:i/>
                <w:iCs/>
                <w:lang w:val="es-ES"/>
              </w:rPr>
              <w:lastRenderedPageBreak/>
              <w:t>Urge</w:t>
            </w:r>
            <w:r w:rsidRPr="008240DE">
              <w:rPr>
                <w:lang w:val="es-ES"/>
              </w:rPr>
              <w:t xml:space="preserve"> asimismo a las Partes y a los Signatarios de los instrumentos de la CMS a que faciliten y apoyen la plena participación en la CMS de aquellos estados a los que posiblemente se desplazarán las especies migratorias en un futuro cercano debido al cambio climático;</w:t>
            </w:r>
          </w:p>
        </w:tc>
        <w:tc>
          <w:tcPr>
            <w:tcW w:w="2552" w:type="dxa"/>
          </w:tcPr>
          <w:p w14:paraId="531D22C1" w14:textId="49D74E98" w:rsidR="000908D5" w:rsidRPr="00810763" w:rsidRDefault="002A1A40" w:rsidP="00F50D9C">
            <w:pPr>
              <w:widowControl w:val="0"/>
              <w:autoSpaceDE w:val="0"/>
              <w:autoSpaceDN w:val="0"/>
              <w:adjustRightInd w:val="0"/>
              <w:spacing w:before="60" w:after="60"/>
              <w:jc w:val="both"/>
              <w:rPr>
                <w:rFonts w:cs="Arial"/>
                <w:lang w:val="es-ES"/>
              </w:rPr>
            </w:pPr>
            <w:r>
              <w:rPr>
                <w:rFonts w:cs="Arial"/>
                <w:lang w:val="es-ES"/>
              </w:rPr>
              <w:t>Mantener</w:t>
            </w:r>
          </w:p>
        </w:tc>
        <w:tc>
          <w:tcPr>
            <w:tcW w:w="5103" w:type="dxa"/>
          </w:tcPr>
          <w:p w14:paraId="627673D5" w14:textId="55D5BC6A" w:rsidR="000908D5" w:rsidRPr="008240DE" w:rsidRDefault="008240DE" w:rsidP="008240DE">
            <w:pPr>
              <w:widowControl w:val="0"/>
              <w:autoSpaceDE w:val="0"/>
              <w:autoSpaceDN w:val="0"/>
              <w:adjustRightInd w:val="0"/>
              <w:spacing w:before="60" w:after="60"/>
              <w:jc w:val="both"/>
              <w:rPr>
                <w:rFonts w:cs="Arial"/>
                <w:highlight w:val="yellow"/>
                <w:lang w:val="es-ES"/>
              </w:rPr>
            </w:pPr>
            <w:r w:rsidRPr="008240DE">
              <w:rPr>
                <w:rFonts w:cs="Arial"/>
                <w:i/>
                <w:lang w:val="es-ES"/>
              </w:rPr>
              <w:t xml:space="preserve">Urge </w:t>
            </w:r>
            <w:r w:rsidRPr="008240DE">
              <w:rPr>
                <w:rFonts w:cs="Arial"/>
                <w:iCs/>
                <w:lang w:val="es-ES"/>
              </w:rPr>
              <w:t>asimismo a las Partes y a los Signatarios de los instrumentos de la CMS a que faciliten y apoyen la plena participación en la CMS de aquellos estados a los que posiblemente se desplazarán las especies migratorias en un futuro cercano debido al cambio climático;</w:t>
            </w:r>
          </w:p>
        </w:tc>
      </w:tr>
      <w:tr w:rsidR="00745E1C" w:rsidRPr="007E7EFD" w14:paraId="5F1A823E" w14:textId="77777777" w:rsidTr="009468E0">
        <w:tc>
          <w:tcPr>
            <w:tcW w:w="7082" w:type="dxa"/>
          </w:tcPr>
          <w:p w14:paraId="410BD4B2" w14:textId="19BE3442" w:rsidR="00745E1C" w:rsidRPr="009E65B4" w:rsidRDefault="009E65B4" w:rsidP="00FF2C7B">
            <w:pPr>
              <w:pStyle w:val="ListParagraph"/>
              <w:widowControl w:val="0"/>
              <w:numPr>
                <w:ilvl w:val="0"/>
                <w:numId w:val="11"/>
              </w:numPr>
              <w:autoSpaceDE w:val="0"/>
              <w:autoSpaceDN w:val="0"/>
              <w:adjustRightInd w:val="0"/>
              <w:spacing w:before="60" w:after="60"/>
              <w:ind w:left="450" w:hanging="450"/>
              <w:contextualSpacing w:val="0"/>
              <w:jc w:val="both"/>
              <w:rPr>
                <w:iCs/>
                <w:u w:val="single"/>
                <w:lang w:val="es-ES"/>
              </w:rPr>
            </w:pPr>
            <w:r>
              <w:rPr>
                <w:i/>
                <w:u w:val="single"/>
                <w:lang w:val="es-ES"/>
              </w:rPr>
              <w:t xml:space="preserve">Solicita </w:t>
            </w:r>
            <w:r w:rsidRPr="009E65B4">
              <w:rPr>
                <w:iCs/>
                <w:u w:val="single"/>
                <w:lang w:val="es-ES"/>
              </w:rPr>
              <w:t>a las Partes, a los Estados que no son Partes y a otras partes interesadas a distintas escalas geográficas que garanticen que las inversiones en tecnologías energéticas renovables y no renovables se lleven a cabo de forma que se reduzcan al mínimo sus impactos sobre la biodiversidad en general, y sobre las especies migratorias en particular, mediante la aplicación de evaluaciones de impacto, diseños y emplazamientos adecuados</w:t>
            </w:r>
            <w:r w:rsidRPr="009E65B4">
              <w:rPr>
                <w:i/>
                <w:u w:val="single"/>
                <w:lang w:val="es-ES"/>
              </w:rPr>
              <w:t>;</w:t>
            </w:r>
          </w:p>
        </w:tc>
        <w:tc>
          <w:tcPr>
            <w:tcW w:w="2552" w:type="dxa"/>
          </w:tcPr>
          <w:p w14:paraId="7DEB7692" w14:textId="4AAD1512" w:rsidR="00745E1C" w:rsidRPr="00E673A8" w:rsidRDefault="00E673A8" w:rsidP="00F50D9C">
            <w:pPr>
              <w:widowControl w:val="0"/>
              <w:autoSpaceDE w:val="0"/>
              <w:autoSpaceDN w:val="0"/>
              <w:adjustRightInd w:val="0"/>
              <w:spacing w:before="60" w:after="60"/>
              <w:jc w:val="both"/>
              <w:rPr>
                <w:rFonts w:cs="Arial"/>
                <w:lang w:val="es-ES"/>
              </w:rPr>
            </w:pPr>
            <w:r w:rsidRPr="00E673A8">
              <w:rPr>
                <w:rFonts w:cs="Arial"/>
                <w:lang w:val="es-ES"/>
              </w:rPr>
              <w:t>Añadir un nuevo P</w:t>
            </w:r>
            <w:r>
              <w:rPr>
                <w:rFonts w:cs="Arial"/>
                <w:lang w:val="es-ES"/>
              </w:rPr>
              <w:t xml:space="preserve">árrafo </w:t>
            </w:r>
            <w:r w:rsidRPr="00E673A8">
              <w:rPr>
                <w:rFonts w:cs="Arial"/>
                <w:lang w:val="es-ES"/>
              </w:rPr>
              <w:t>O</w:t>
            </w:r>
            <w:r>
              <w:rPr>
                <w:rFonts w:cs="Arial"/>
                <w:lang w:val="es-ES"/>
              </w:rPr>
              <w:t>perativo</w:t>
            </w:r>
            <w:r w:rsidRPr="00E673A8">
              <w:rPr>
                <w:rFonts w:cs="Arial"/>
                <w:lang w:val="es-ES"/>
              </w:rPr>
              <w:t xml:space="preserve"> para garantizar que las inversiones en energías renovables</w:t>
            </w:r>
            <w:r w:rsidR="00B6790B">
              <w:rPr>
                <w:rFonts w:cs="Arial"/>
                <w:lang w:val="es-ES"/>
              </w:rPr>
              <w:t xml:space="preserve"> para </w:t>
            </w:r>
            <w:r w:rsidRPr="00E673A8">
              <w:rPr>
                <w:rFonts w:cs="Arial"/>
                <w:lang w:val="es-ES"/>
              </w:rPr>
              <w:t xml:space="preserve"> minimiza</w:t>
            </w:r>
            <w:r w:rsidR="00B6790B">
              <w:rPr>
                <w:rFonts w:cs="Arial"/>
                <w:lang w:val="es-ES"/>
              </w:rPr>
              <w:t>r</w:t>
            </w:r>
            <w:r w:rsidRPr="00E673A8">
              <w:rPr>
                <w:rFonts w:cs="Arial"/>
                <w:lang w:val="es-ES"/>
              </w:rPr>
              <w:t xml:space="preserve"> el impacto sobre las especies migratorias.</w:t>
            </w:r>
          </w:p>
        </w:tc>
        <w:tc>
          <w:tcPr>
            <w:tcW w:w="5103" w:type="dxa"/>
          </w:tcPr>
          <w:p w14:paraId="4D30AAEF" w14:textId="3C83E4CB" w:rsidR="00745E1C" w:rsidRPr="009E65B4" w:rsidRDefault="009E65B4" w:rsidP="00F50D9C">
            <w:pPr>
              <w:widowControl w:val="0"/>
              <w:autoSpaceDE w:val="0"/>
              <w:autoSpaceDN w:val="0"/>
              <w:adjustRightInd w:val="0"/>
              <w:spacing w:before="60" w:after="60"/>
              <w:jc w:val="both"/>
              <w:rPr>
                <w:rFonts w:cs="Arial"/>
                <w:highlight w:val="yellow"/>
                <w:lang w:val="es-ES"/>
              </w:rPr>
            </w:pPr>
            <w:r w:rsidRPr="009E65B4">
              <w:rPr>
                <w:i/>
                <w:lang w:val="es-ES"/>
              </w:rPr>
              <w:t>Solicita</w:t>
            </w:r>
            <w:r w:rsidRPr="009E65B4">
              <w:rPr>
                <w:iCs/>
                <w:lang w:val="es-ES"/>
              </w:rPr>
              <w:t xml:space="preserve"> a las Partes, a los Estados que no son Partes y a otras partes interesadas a distintas escalas geográficas que garanticen que las inversiones en tecnologías energéticas renovables y no renovables se lleven a cabo de forma que se reduzcan al mínimo sus impactos sobre la biodiversidad en general, y sobre las especies migratorias en particular, mediante la aplicación de evaluaciones de impacto, diseños y emplazamientos adecuados;</w:t>
            </w:r>
          </w:p>
        </w:tc>
      </w:tr>
      <w:tr w:rsidR="000908D5" w:rsidRPr="007E7EFD" w14:paraId="74DBFC28" w14:textId="75469A9A" w:rsidTr="009468E0">
        <w:tc>
          <w:tcPr>
            <w:tcW w:w="7082" w:type="dxa"/>
          </w:tcPr>
          <w:p w14:paraId="6BA8C345" w14:textId="77777777" w:rsidR="002C68CB" w:rsidRPr="002C68CB" w:rsidRDefault="002C68CB" w:rsidP="00FF2C7B">
            <w:pPr>
              <w:pStyle w:val="ListParagraph"/>
              <w:widowControl w:val="0"/>
              <w:numPr>
                <w:ilvl w:val="0"/>
                <w:numId w:val="11"/>
              </w:numPr>
              <w:autoSpaceDE w:val="0"/>
              <w:autoSpaceDN w:val="0"/>
              <w:adjustRightInd w:val="0"/>
              <w:spacing w:before="60" w:after="60"/>
              <w:ind w:left="450" w:hanging="450"/>
              <w:contextualSpacing w:val="0"/>
              <w:jc w:val="both"/>
              <w:rPr>
                <w:i/>
                <w:strike/>
                <w:lang w:val="es-ES"/>
              </w:rPr>
            </w:pPr>
            <w:r w:rsidRPr="002C68CB">
              <w:rPr>
                <w:i/>
                <w:iCs/>
                <w:strike/>
                <w:lang w:val="es-ES"/>
              </w:rPr>
              <w:t>Revoca</w:t>
            </w:r>
            <w:r w:rsidRPr="002C68CB">
              <w:rPr>
                <w:strike/>
                <w:lang w:val="es-ES"/>
              </w:rPr>
              <w:t xml:space="preserve"> las siguientes Resoluciones y Recomendación: </w:t>
            </w:r>
          </w:p>
          <w:p w14:paraId="0663F9D9" w14:textId="77777777" w:rsidR="002C68CB" w:rsidRPr="002C68CB" w:rsidRDefault="002C68CB" w:rsidP="002C68CB">
            <w:pPr>
              <w:pStyle w:val="ListParagraph"/>
              <w:widowControl w:val="0"/>
              <w:autoSpaceDE w:val="0"/>
              <w:autoSpaceDN w:val="0"/>
              <w:adjustRightInd w:val="0"/>
              <w:spacing w:before="60" w:after="60"/>
              <w:ind w:left="450"/>
              <w:contextualSpacing w:val="0"/>
              <w:jc w:val="both"/>
              <w:rPr>
                <w:strike/>
                <w:lang w:val="es-ES"/>
              </w:rPr>
            </w:pPr>
            <w:r w:rsidRPr="002C68CB">
              <w:rPr>
                <w:strike/>
                <w:lang w:val="es-ES"/>
              </w:rPr>
              <w:t xml:space="preserve">a) Resolución 11.26, Programa de Trabajo sobre cambio climático y especies migratorias; </w:t>
            </w:r>
          </w:p>
          <w:p w14:paraId="4C1816A3" w14:textId="77777777" w:rsidR="002C68CB" w:rsidRPr="002C68CB" w:rsidRDefault="002C68CB" w:rsidP="002C68CB">
            <w:pPr>
              <w:pStyle w:val="ListParagraph"/>
              <w:widowControl w:val="0"/>
              <w:autoSpaceDE w:val="0"/>
              <w:autoSpaceDN w:val="0"/>
              <w:adjustRightInd w:val="0"/>
              <w:spacing w:before="60" w:after="60"/>
              <w:ind w:left="450"/>
              <w:contextualSpacing w:val="0"/>
              <w:jc w:val="both"/>
              <w:rPr>
                <w:strike/>
                <w:lang w:val="es-ES"/>
              </w:rPr>
            </w:pPr>
            <w:r w:rsidRPr="002C68CB">
              <w:rPr>
                <w:strike/>
                <w:lang w:val="es-ES"/>
              </w:rPr>
              <w:t xml:space="preserve">b) Resolución 10.19, Conservación de especies migratorias a la luz del cambio climático; </w:t>
            </w:r>
          </w:p>
          <w:p w14:paraId="71B556F8" w14:textId="77777777" w:rsidR="002C68CB" w:rsidRPr="002C68CB" w:rsidRDefault="002C68CB" w:rsidP="002C68CB">
            <w:pPr>
              <w:pStyle w:val="ListParagraph"/>
              <w:widowControl w:val="0"/>
              <w:autoSpaceDE w:val="0"/>
              <w:autoSpaceDN w:val="0"/>
              <w:adjustRightInd w:val="0"/>
              <w:spacing w:before="60" w:after="60"/>
              <w:ind w:left="450"/>
              <w:contextualSpacing w:val="0"/>
              <w:jc w:val="both"/>
              <w:rPr>
                <w:strike/>
                <w:lang w:val="es-ES"/>
              </w:rPr>
            </w:pPr>
            <w:r w:rsidRPr="002C68CB">
              <w:rPr>
                <w:strike/>
                <w:lang w:val="es-ES"/>
              </w:rPr>
              <w:t xml:space="preserve">c) Resolución 9.7, Impactos del cambio climático en las especies migratorias; </w:t>
            </w:r>
          </w:p>
          <w:p w14:paraId="40801C87" w14:textId="77777777" w:rsidR="002C68CB" w:rsidRPr="002C68CB" w:rsidRDefault="002C68CB" w:rsidP="002C68CB">
            <w:pPr>
              <w:pStyle w:val="ListParagraph"/>
              <w:widowControl w:val="0"/>
              <w:autoSpaceDE w:val="0"/>
              <w:autoSpaceDN w:val="0"/>
              <w:adjustRightInd w:val="0"/>
              <w:spacing w:before="60" w:after="60"/>
              <w:ind w:left="450"/>
              <w:contextualSpacing w:val="0"/>
              <w:jc w:val="both"/>
              <w:rPr>
                <w:strike/>
                <w:lang w:val="es-ES"/>
              </w:rPr>
            </w:pPr>
            <w:r w:rsidRPr="002C68CB">
              <w:rPr>
                <w:strike/>
                <w:lang w:val="es-ES"/>
              </w:rPr>
              <w:t>d) Resolución 8.13, Cambio climático y especies migratorias; y</w:t>
            </w:r>
          </w:p>
          <w:p w14:paraId="4DBE0F03" w14:textId="00ED94D1" w:rsidR="000908D5" w:rsidRPr="00883ABB" w:rsidRDefault="002C68CB" w:rsidP="00055F1A">
            <w:pPr>
              <w:pStyle w:val="ListParagraph"/>
              <w:widowControl w:val="0"/>
              <w:autoSpaceDE w:val="0"/>
              <w:autoSpaceDN w:val="0"/>
              <w:adjustRightInd w:val="0"/>
              <w:spacing w:before="60" w:after="60"/>
              <w:ind w:left="450"/>
              <w:contextualSpacing w:val="0"/>
              <w:jc w:val="both"/>
              <w:rPr>
                <w:rFonts w:cs="Arial"/>
                <w:i/>
                <w:lang w:val="es-ES"/>
              </w:rPr>
            </w:pPr>
            <w:r w:rsidRPr="002C68CB">
              <w:rPr>
                <w:strike/>
                <w:lang w:val="es-ES"/>
              </w:rPr>
              <w:t xml:space="preserve"> e) Recomendación 5.5, Cambio climático y sus consecuencias para la Convención de Bonn</w:t>
            </w:r>
            <w:r w:rsidR="000908D5" w:rsidRPr="00862E10">
              <w:rPr>
                <w:rFonts w:cs="Arial"/>
                <w:lang w:val="es-ES"/>
              </w:rPr>
              <w:t xml:space="preserve"> </w:t>
            </w:r>
          </w:p>
        </w:tc>
        <w:tc>
          <w:tcPr>
            <w:tcW w:w="2552" w:type="dxa"/>
          </w:tcPr>
          <w:p w14:paraId="1EDB22B0" w14:textId="7CDA6543" w:rsidR="00F15020" w:rsidRPr="00810763" w:rsidRDefault="002A1A40" w:rsidP="00F50D9C">
            <w:pPr>
              <w:widowControl w:val="0"/>
              <w:autoSpaceDE w:val="0"/>
              <w:autoSpaceDN w:val="0"/>
              <w:adjustRightInd w:val="0"/>
              <w:spacing w:before="60" w:after="60"/>
              <w:jc w:val="both"/>
              <w:rPr>
                <w:rFonts w:cs="Arial"/>
                <w:lang w:val="es-ES"/>
              </w:rPr>
            </w:pPr>
            <w:r>
              <w:rPr>
                <w:rFonts w:cs="Arial"/>
                <w:lang w:val="es-ES"/>
              </w:rPr>
              <w:t>Derogar</w:t>
            </w:r>
          </w:p>
          <w:p w14:paraId="0F52C1A8" w14:textId="26D5F64F" w:rsidR="000908D5" w:rsidRPr="00810763" w:rsidRDefault="000908D5" w:rsidP="00F50D9C">
            <w:pPr>
              <w:widowControl w:val="0"/>
              <w:autoSpaceDE w:val="0"/>
              <w:autoSpaceDN w:val="0"/>
              <w:adjustRightInd w:val="0"/>
              <w:spacing w:before="60" w:after="60"/>
              <w:jc w:val="both"/>
              <w:rPr>
                <w:rFonts w:cs="Arial"/>
                <w:lang w:val="es-ES"/>
              </w:rPr>
            </w:pPr>
          </w:p>
        </w:tc>
        <w:tc>
          <w:tcPr>
            <w:tcW w:w="5103" w:type="dxa"/>
          </w:tcPr>
          <w:p w14:paraId="30A5F930" w14:textId="07C8ECD0" w:rsidR="000908D5" w:rsidRPr="00883ABB" w:rsidRDefault="00883ABB" w:rsidP="00F50D9C">
            <w:pPr>
              <w:widowControl w:val="0"/>
              <w:autoSpaceDE w:val="0"/>
              <w:autoSpaceDN w:val="0"/>
              <w:adjustRightInd w:val="0"/>
              <w:spacing w:before="60" w:after="60"/>
              <w:jc w:val="both"/>
              <w:rPr>
                <w:rFonts w:cs="Arial"/>
                <w:highlight w:val="yellow"/>
                <w:lang w:val="es-ES"/>
              </w:rPr>
            </w:pPr>
            <w:r w:rsidRPr="00883ABB">
              <w:rPr>
                <w:rFonts w:eastAsia="Times New Roman" w:cs="Arial"/>
                <w:lang w:val="es-ES" w:eastAsia="es-ES"/>
              </w:rPr>
              <w:t xml:space="preserve">La Secretaría aconseja detallar la referencia a la historia en la parte preambular y suprimirla de la parte </w:t>
            </w:r>
            <w:r w:rsidR="002A1A40">
              <w:rPr>
                <w:rFonts w:eastAsia="Times New Roman" w:cs="Arial"/>
                <w:lang w:val="es-ES" w:eastAsia="es-ES"/>
              </w:rPr>
              <w:t>operativa</w:t>
            </w:r>
            <w:r w:rsidRPr="00883ABB">
              <w:rPr>
                <w:rFonts w:eastAsia="Times New Roman" w:cs="Arial"/>
                <w:lang w:val="es-ES" w:eastAsia="es-ES"/>
              </w:rPr>
              <w:t>.</w:t>
            </w:r>
          </w:p>
        </w:tc>
      </w:tr>
    </w:tbl>
    <w:p w14:paraId="3BC89559" w14:textId="032353FA" w:rsidR="006A4D28" w:rsidRPr="00883ABB" w:rsidRDefault="006A4D28" w:rsidP="00DD07FD">
      <w:pPr>
        <w:pStyle w:val="Secondnumbering"/>
        <w:numPr>
          <w:ilvl w:val="0"/>
          <w:numId w:val="0"/>
        </w:numPr>
        <w:rPr>
          <w:lang w:val="es-ES"/>
        </w:rPr>
      </w:pPr>
    </w:p>
    <w:p w14:paraId="5C6E27AA" w14:textId="77777777" w:rsidR="00CC4132" w:rsidRPr="00883ABB" w:rsidRDefault="00CC4132">
      <w:pPr>
        <w:rPr>
          <w:rFonts w:cs="Arial"/>
          <w:b/>
          <w:lang w:val="es-ES"/>
        </w:rPr>
        <w:sectPr w:rsidR="00CC4132" w:rsidRPr="00883ABB" w:rsidSect="004970B5">
          <w:headerReference w:type="even" r:id="rId28"/>
          <w:headerReference w:type="default" r:id="rId29"/>
          <w:headerReference w:type="first" r:id="rId30"/>
          <w:type w:val="continuous"/>
          <w:pgSz w:w="16838" w:h="11906" w:orient="landscape" w:code="9"/>
          <w:pgMar w:top="1440" w:right="1440" w:bottom="1440" w:left="1440" w:header="720" w:footer="720" w:gutter="0"/>
          <w:cols w:space="720"/>
          <w:titlePg/>
          <w:docGrid w:linePitch="360"/>
        </w:sectPr>
      </w:pPr>
    </w:p>
    <w:p w14:paraId="66CA1FB2" w14:textId="084CCFCE" w:rsidR="00942304" w:rsidRPr="00810763" w:rsidRDefault="00942304" w:rsidP="00942304">
      <w:pPr>
        <w:contextualSpacing/>
        <w:jc w:val="right"/>
        <w:rPr>
          <w:rFonts w:cs="Arial"/>
          <w:b/>
          <w:lang w:val="es-ES"/>
        </w:rPr>
      </w:pPr>
      <w:r w:rsidRPr="00810763">
        <w:rPr>
          <w:rFonts w:cs="Arial"/>
          <w:b/>
          <w:lang w:val="es-ES"/>
        </w:rPr>
        <w:lastRenderedPageBreak/>
        <w:t>Anexo a la Resolución 12.21</w:t>
      </w:r>
    </w:p>
    <w:p w14:paraId="732EDA6F" w14:textId="77777777" w:rsidR="00942304" w:rsidRPr="00810763" w:rsidRDefault="00942304" w:rsidP="00942304">
      <w:pPr>
        <w:contextualSpacing/>
        <w:jc w:val="both"/>
        <w:rPr>
          <w:rFonts w:cs="Arial"/>
          <w:lang w:val="es-ES"/>
        </w:rPr>
      </w:pPr>
    </w:p>
    <w:p w14:paraId="0D9BA048" w14:textId="77777777" w:rsidR="00CF6E38" w:rsidRPr="00810763" w:rsidRDefault="00CF6E38" w:rsidP="00CF6E38">
      <w:pPr>
        <w:spacing w:after="240"/>
        <w:contextualSpacing/>
        <w:jc w:val="both"/>
        <w:rPr>
          <w:rFonts w:cs="Arial"/>
          <w:b/>
          <w:lang w:val="es-ES"/>
        </w:rPr>
      </w:pPr>
    </w:p>
    <w:p w14:paraId="01EFD28D" w14:textId="3310D98F" w:rsidR="00BD62A0" w:rsidRPr="00810763" w:rsidRDefault="00BD62A0" w:rsidP="00CF6E38">
      <w:pPr>
        <w:spacing w:after="240"/>
        <w:contextualSpacing/>
        <w:jc w:val="both"/>
        <w:rPr>
          <w:rFonts w:cs="Arial"/>
          <w:lang w:val="es-ES"/>
        </w:rPr>
      </w:pPr>
      <w:r w:rsidRPr="00810763">
        <w:rPr>
          <w:rFonts w:cs="Arial"/>
          <w:lang w:val="es-ES"/>
        </w:rPr>
        <w:t xml:space="preserve">Programa de trabajo actual disponible en </w:t>
      </w:r>
      <w:hyperlink r:id="rId31" w:history="1">
        <w:r w:rsidRPr="00810763">
          <w:rPr>
            <w:rStyle w:val="Hyperlink"/>
            <w:rFonts w:cs="Arial"/>
            <w:lang w:val="es-ES"/>
          </w:rPr>
          <w:t>https://www.cms.int/en/document/climate-change-and-migratory-species-3</w:t>
        </w:r>
      </w:hyperlink>
      <w:r w:rsidRPr="00810763">
        <w:rPr>
          <w:rFonts w:cs="Arial"/>
          <w:lang w:val="es-ES"/>
        </w:rPr>
        <w:t xml:space="preserve"> </w:t>
      </w:r>
    </w:p>
    <w:p w14:paraId="7245999E" w14:textId="77777777" w:rsidR="00BD62A0" w:rsidRPr="00810763" w:rsidRDefault="00BD62A0" w:rsidP="00CF6E38">
      <w:pPr>
        <w:spacing w:after="240"/>
        <w:contextualSpacing/>
        <w:jc w:val="both"/>
        <w:rPr>
          <w:rFonts w:cs="Arial"/>
          <w:lang w:val="es-ES"/>
        </w:rPr>
      </w:pPr>
    </w:p>
    <w:p w14:paraId="62079A11" w14:textId="767DBCA4" w:rsidR="00BD62A0" w:rsidRPr="00810763" w:rsidRDefault="00BD62A0" w:rsidP="00CF6E38">
      <w:pPr>
        <w:spacing w:after="240"/>
        <w:contextualSpacing/>
        <w:jc w:val="both"/>
        <w:rPr>
          <w:rFonts w:cs="Arial"/>
          <w:lang w:val="es-ES"/>
        </w:rPr>
      </w:pPr>
      <w:r w:rsidRPr="00810763">
        <w:rPr>
          <w:rFonts w:cs="Arial"/>
          <w:lang w:val="es-ES"/>
        </w:rPr>
        <w:t xml:space="preserve">Debido a su extensión y a que la propuesta consiste en reformular el programa de trabajo como asesoramiento sobre las acciones prioritarias para las Partes y otras partes interesadas, el programa se omite aquí. </w:t>
      </w:r>
    </w:p>
    <w:p w14:paraId="6DC8DA78" w14:textId="77777777" w:rsidR="00BD62A0" w:rsidRPr="00810763" w:rsidRDefault="00BD62A0" w:rsidP="00A42598">
      <w:pPr>
        <w:spacing w:after="0" w:line="240" w:lineRule="auto"/>
        <w:jc w:val="both"/>
        <w:rPr>
          <w:rFonts w:cs="Arial"/>
          <w:lang w:val="es-ES"/>
        </w:rPr>
      </w:pPr>
    </w:p>
    <w:p w14:paraId="791A7EC2" w14:textId="087DC67A" w:rsidR="002E1B97" w:rsidRPr="00810763" w:rsidRDefault="002E1B97" w:rsidP="00DD07FD">
      <w:pPr>
        <w:pStyle w:val="Secondnumbering"/>
        <w:numPr>
          <w:ilvl w:val="0"/>
          <w:numId w:val="0"/>
        </w:numPr>
        <w:rPr>
          <w:lang w:val="es-ES"/>
        </w:rPr>
      </w:pPr>
    </w:p>
    <w:p w14:paraId="44115DAE" w14:textId="6D6521BE" w:rsidR="00C633F7" w:rsidRPr="00810763" w:rsidRDefault="00EC08DF" w:rsidP="00C633F7">
      <w:pPr>
        <w:contextualSpacing/>
        <w:jc w:val="right"/>
        <w:rPr>
          <w:rFonts w:cs="Arial"/>
          <w:b/>
          <w:lang w:val="es-ES"/>
        </w:rPr>
      </w:pPr>
      <w:r w:rsidRPr="00810763">
        <w:rPr>
          <w:rFonts w:cs="Arial"/>
          <w:b/>
          <w:lang w:val="es-ES"/>
        </w:rPr>
        <w:t>Anexo 1 revisado de la Resolución 12.21</w:t>
      </w:r>
    </w:p>
    <w:p w14:paraId="6943B05A" w14:textId="77777777" w:rsidR="00C633F7" w:rsidRDefault="00C633F7" w:rsidP="00C633F7">
      <w:pPr>
        <w:contextualSpacing/>
        <w:jc w:val="both"/>
        <w:rPr>
          <w:rFonts w:cs="Arial"/>
          <w:lang w:val="es-ES"/>
        </w:rPr>
      </w:pPr>
    </w:p>
    <w:p w14:paraId="327CD417" w14:textId="77777777" w:rsidR="00C82A4A" w:rsidRPr="00810763" w:rsidRDefault="00C82A4A" w:rsidP="00C633F7">
      <w:pPr>
        <w:contextualSpacing/>
        <w:jc w:val="both"/>
        <w:rPr>
          <w:rFonts w:cs="Arial"/>
          <w:lang w:val="es-ES"/>
        </w:rPr>
      </w:pPr>
    </w:p>
    <w:p w14:paraId="64D16C39" w14:textId="284F82E4" w:rsidR="00C633F7" w:rsidRPr="00810763" w:rsidRDefault="00C65D4F" w:rsidP="00C633F7">
      <w:pPr>
        <w:spacing w:after="240"/>
        <w:contextualSpacing/>
        <w:jc w:val="center"/>
        <w:rPr>
          <w:rFonts w:cs="Arial"/>
          <w:b/>
          <w:lang w:val="es-ES"/>
        </w:rPr>
      </w:pPr>
      <w:r w:rsidRPr="00810763">
        <w:rPr>
          <w:rFonts w:cs="Arial"/>
          <w:b/>
          <w:lang w:val="es-ES"/>
        </w:rPr>
        <w:t xml:space="preserve">Asesoramiento a las Partes y otras partes interesadas acerca de las acciones prioritarias </w:t>
      </w:r>
    </w:p>
    <w:p w14:paraId="5131A664" w14:textId="77777777" w:rsidR="00C633F7" w:rsidRPr="00810763" w:rsidRDefault="00C633F7" w:rsidP="00C633F7">
      <w:pPr>
        <w:spacing w:after="240"/>
        <w:contextualSpacing/>
        <w:jc w:val="center"/>
        <w:rPr>
          <w:rFonts w:cs="Arial"/>
          <w:b/>
          <w:lang w:val="es-ES"/>
        </w:rPr>
      </w:pPr>
      <w:r w:rsidRPr="00810763">
        <w:rPr>
          <w:rFonts w:cs="Arial"/>
          <w:b/>
          <w:lang w:val="es-ES"/>
        </w:rPr>
        <w:t>para abordar los problemas a los que se enfrentan las especies migratorias como consecuencia del cambio climático.</w:t>
      </w:r>
    </w:p>
    <w:p w14:paraId="78C92271" w14:textId="77777777" w:rsidR="00C633F7" w:rsidRDefault="00C633F7" w:rsidP="00C633F7">
      <w:pPr>
        <w:spacing w:after="240"/>
        <w:contextualSpacing/>
        <w:jc w:val="both"/>
        <w:rPr>
          <w:rFonts w:cs="Arial"/>
          <w:b/>
          <w:lang w:val="es-ES"/>
        </w:rPr>
      </w:pPr>
    </w:p>
    <w:p w14:paraId="50AF43CA" w14:textId="77777777" w:rsidR="00C82A4A" w:rsidRPr="00810763" w:rsidRDefault="00C82A4A" w:rsidP="00C633F7">
      <w:pPr>
        <w:spacing w:after="240"/>
        <w:contextualSpacing/>
        <w:jc w:val="both"/>
        <w:rPr>
          <w:rFonts w:cs="Arial"/>
          <w:b/>
          <w:lang w:val="es-ES"/>
        </w:rPr>
      </w:pPr>
    </w:p>
    <w:p w14:paraId="573B3A44" w14:textId="45D37EB9" w:rsidR="00C633F7" w:rsidRPr="00810763" w:rsidRDefault="00C633F7" w:rsidP="00BC736C">
      <w:pPr>
        <w:spacing w:after="0" w:line="240" w:lineRule="auto"/>
        <w:contextualSpacing/>
        <w:jc w:val="both"/>
        <w:rPr>
          <w:rFonts w:cs="Arial"/>
          <w:lang w:val="es-ES"/>
        </w:rPr>
      </w:pPr>
      <w:r w:rsidRPr="00810763">
        <w:rPr>
          <w:rFonts w:cs="Arial"/>
          <w:lang w:val="es-ES"/>
        </w:rPr>
        <w:t>Se recomienda a las Partes y a otras partes interesadas implementar acciones, adecuadas a sus circunstancias, para abordar los problemas a los que se enfrentan las especies migratorias en respuesta al cambio climático.</w:t>
      </w:r>
      <w:r w:rsidR="00EB3694" w:rsidRPr="00810763">
        <w:rPr>
          <w:rFonts w:cs="Arial"/>
          <w:lang w:val="es-ES"/>
        </w:rPr>
        <w:t xml:space="preserve"> </w:t>
      </w:r>
    </w:p>
    <w:p w14:paraId="16372E3A" w14:textId="77777777" w:rsidR="00C633F7" w:rsidRPr="00810763" w:rsidRDefault="00C633F7" w:rsidP="00BC736C">
      <w:pPr>
        <w:spacing w:after="0" w:line="240" w:lineRule="auto"/>
        <w:contextualSpacing/>
        <w:jc w:val="both"/>
        <w:rPr>
          <w:rFonts w:cs="Arial"/>
          <w:szCs w:val="18"/>
          <w:lang w:val="es-ES"/>
        </w:rPr>
      </w:pPr>
    </w:p>
    <w:p w14:paraId="5DF533A5" w14:textId="04055B1B" w:rsidR="00C633F7" w:rsidRPr="00AD4273" w:rsidRDefault="00AD4273" w:rsidP="00BC736C">
      <w:pPr>
        <w:spacing w:after="0" w:line="240" w:lineRule="auto"/>
        <w:contextualSpacing/>
        <w:jc w:val="both"/>
        <w:rPr>
          <w:rFonts w:cs="Arial"/>
          <w:b/>
          <w:u w:val="single"/>
          <w:lang w:val="es-ES"/>
        </w:rPr>
      </w:pPr>
      <w:r w:rsidRPr="00AD4273">
        <w:rPr>
          <w:rFonts w:cs="Arial"/>
          <w:b/>
          <w:u w:val="single"/>
          <w:lang w:val="es-ES"/>
        </w:rPr>
        <w:t>Medidas para facilitar la adaptación de las especies en respuesta al cambio climático</w:t>
      </w:r>
      <w:r w:rsidR="00C633F7" w:rsidRPr="00AD4273">
        <w:rPr>
          <w:rFonts w:cs="Arial"/>
          <w:b/>
          <w:u w:val="single"/>
          <w:lang w:val="es-ES"/>
        </w:rPr>
        <w:t xml:space="preserve"> </w:t>
      </w:r>
    </w:p>
    <w:p w14:paraId="22CB3336" w14:textId="77777777" w:rsidR="00C633F7" w:rsidRPr="00AD4273" w:rsidRDefault="00C633F7" w:rsidP="00BC736C">
      <w:pPr>
        <w:spacing w:after="0" w:line="240" w:lineRule="auto"/>
        <w:contextualSpacing/>
        <w:jc w:val="both"/>
        <w:rPr>
          <w:rFonts w:cs="Arial"/>
          <w:b/>
          <w:u w:val="single"/>
          <w:lang w:val="es-ES"/>
        </w:rPr>
      </w:pPr>
    </w:p>
    <w:p w14:paraId="6AF51442" w14:textId="198DD7BA" w:rsidR="00C633F7" w:rsidRPr="00862E10" w:rsidRDefault="00C633F7" w:rsidP="00FF2C7B">
      <w:pPr>
        <w:widowControl w:val="0"/>
        <w:numPr>
          <w:ilvl w:val="0"/>
          <w:numId w:val="17"/>
        </w:numPr>
        <w:tabs>
          <w:tab w:val="left" w:pos="426"/>
          <w:tab w:val="left" w:pos="720"/>
        </w:tabs>
        <w:autoSpaceDE w:val="0"/>
        <w:autoSpaceDN w:val="0"/>
        <w:adjustRightInd w:val="0"/>
        <w:spacing w:after="0" w:line="240" w:lineRule="auto"/>
        <w:ind w:left="426" w:hanging="426"/>
        <w:contextualSpacing/>
        <w:jc w:val="both"/>
        <w:rPr>
          <w:rFonts w:cs="Arial"/>
          <w:lang w:val="es-ES"/>
        </w:rPr>
      </w:pPr>
      <w:r w:rsidRPr="00446360">
        <w:rPr>
          <w:rFonts w:cs="Arial"/>
          <w:lang w:val="es-ES"/>
        </w:rPr>
        <w:t xml:space="preserve">Preparar planes de acción para una o varias especies incluidas en la CMS </w:t>
      </w:r>
      <w:r w:rsidR="00A62144" w:rsidRPr="00446360">
        <w:rPr>
          <w:lang w:val="es-ES"/>
        </w:rPr>
        <w:t>consideradas muy vulnerables al cambio climático (Las Partes y el Consejo Científico, las organizaciones internacionales e intergubernamentales y otras organizaciones pertinentes). Los planes de acción deberán llevarse a cabo a un nivel apropiado (de especies o de unidad de gestión), pero pueden aplicarse medidas a nivel nacional. Para las especies ya reguladas por los instrumentos de la CMS vigentes, los planes de acción deberían elaborarse con arreglo a dichos instrumentos, cuando sea necesario</w:t>
      </w:r>
      <w:r w:rsidR="00446360" w:rsidRPr="00446360">
        <w:rPr>
          <w:lang w:val="es-ES"/>
        </w:rPr>
        <w:t>.</w:t>
      </w:r>
      <w:r w:rsidR="00A62144" w:rsidRPr="00446360">
        <w:rPr>
          <w:lang w:val="es-ES"/>
        </w:rPr>
        <w:t xml:space="preserve"> Para otras especies, los Estados del área de distribución deberían trabajar en colaboración para elaborar los planes de acción a una escala apropiada. </w:t>
      </w:r>
    </w:p>
    <w:p w14:paraId="2F3EAF81" w14:textId="77777777" w:rsidR="00BC736C" w:rsidRPr="00862E10" w:rsidRDefault="00BC736C" w:rsidP="00BC736C">
      <w:pPr>
        <w:widowControl w:val="0"/>
        <w:tabs>
          <w:tab w:val="left" w:pos="426"/>
          <w:tab w:val="left" w:pos="720"/>
        </w:tabs>
        <w:autoSpaceDE w:val="0"/>
        <w:autoSpaceDN w:val="0"/>
        <w:adjustRightInd w:val="0"/>
        <w:spacing w:after="0" w:line="240" w:lineRule="auto"/>
        <w:ind w:left="426"/>
        <w:contextualSpacing/>
        <w:jc w:val="both"/>
        <w:rPr>
          <w:rFonts w:cs="Arial"/>
          <w:lang w:val="es-ES"/>
        </w:rPr>
      </w:pPr>
    </w:p>
    <w:p w14:paraId="690474A9" w14:textId="29B69C84" w:rsidR="00F35EA1" w:rsidRPr="00F35EA1" w:rsidRDefault="00F35EA1" w:rsidP="00FF2C7B">
      <w:pPr>
        <w:widowControl w:val="0"/>
        <w:numPr>
          <w:ilvl w:val="0"/>
          <w:numId w:val="17"/>
        </w:numPr>
        <w:tabs>
          <w:tab w:val="left" w:pos="426"/>
          <w:tab w:val="left" w:pos="720"/>
        </w:tabs>
        <w:autoSpaceDE w:val="0"/>
        <w:autoSpaceDN w:val="0"/>
        <w:adjustRightInd w:val="0"/>
        <w:spacing w:after="80" w:line="240" w:lineRule="auto"/>
        <w:ind w:left="426" w:hanging="426"/>
        <w:contextualSpacing/>
        <w:jc w:val="both"/>
        <w:rPr>
          <w:rFonts w:cs="Arial"/>
          <w:lang w:val="es-ES"/>
        </w:rPr>
      </w:pPr>
      <w:r w:rsidRPr="00F35EA1">
        <w:rPr>
          <w:lang w:val="es-ES"/>
        </w:rPr>
        <w:t>Mejorar la capacidad de adaptación de las especies migratorias y sus hábitats al cambio climático y asegurar la disponibilidad de hábitat para el ciclo de vida completo de la especie, ahora y en el futuro, entre otras cosas a través de las medidas siguientes:</w:t>
      </w:r>
    </w:p>
    <w:p w14:paraId="24C1031D" w14:textId="2A967358" w:rsidR="00DA20BC" w:rsidRPr="00DA20BC" w:rsidRDefault="00DA20BC"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3"/>
        <w:contextualSpacing w:val="0"/>
        <w:jc w:val="both"/>
        <w:rPr>
          <w:rFonts w:cs="Arial"/>
          <w:lang w:val="es-ES"/>
        </w:rPr>
      </w:pPr>
      <w:r w:rsidRPr="00DA20BC">
        <w:rPr>
          <w:lang w:val="es-ES"/>
        </w:rPr>
        <w:t>determinar y priorizar las zonas que actualmente están experimentando efectos climáticos rápidos que son importantes para las especies migratorias.</w:t>
      </w:r>
    </w:p>
    <w:p w14:paraId="2DBDE66C" w14:textId="2F479C2E" w:rsidR="00C633F7" w:rsidRPr="00C5138F" w:rsidRDefault="00C633F7"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3"/>
        <w:contextualSpacing w:val="0"/>
        <w:jc w:val="both"/>
        <w:rPr>
          <w:rFonts w:cs="Arial"/>
          <w:lang w:val="es-ES"/>
        </w:rPr>
      </w:pPr>
      <w:r w:rsidRPr="009F5434">
        <w:rPr>
          <w:rFonts w:ascii="MS Gothic" w:eastAsia="MS Gothic" w:hAnsi="MS Gothic" w:cs="MS Gothic"/>
          <w:lang w:val="es-ES"/>
        </w:rPr>
        <w:t> </w:t>
      </w:r>
      <w:r w:rsidR="009F5434" w:rsidRPr="009F5434">
        <w:rPr>
          <w:lang w:val="es-ES"/>
        </w:rPr>
        <w:t>asegurar que los distintos sitios sean suficientemente grandes, contengan una variedad de hábitats y topografía</w:t>
      </w:r>
      <w:r w:rsidR="00C5138F">
        <w:rPr>
          <w:lang w:val="es-ES"/>
        </w:rPr>
        <w:t xml:space="preserve"> adecuados</w:t>
      </w:r>
      <w:r w:rsidR="009F5434" w:rsidRPr="009F5434">
        <w:rPr>
          <w:lang w:val="es-ES"/>
        </w:rPr>
        <w:t>.</w:t>
      </w:r>
    </w:p>
    <w:p w14:paraId="550E8376" w14:textId="65659120" w:rsidR="00C5138F" w:rsidRPr="00812712" w:rsidRDefault="00812712"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3"/>
        <w:contextualSpacing w:val="0"/>
        <w:jc w:val="both"/>
        <w:rPr>
          <w:rFonts w:cs="Arial"/>
          <w:lang w:val="es-ES"/>
        </w:rPr>
      </w:pPr>
      <w:r w:rsidRPr="00812712">
        <w:rPr>
          <w:lang w:val="es-ES"/>
        </w:rPr>
        <w:t>asegurar una conectividad física y ecológica entre los sitios, para favorecer la dispersión y la colonización de las especies, cuando sus distribuciones se desplazan.</w:t>
      </w:r>
    </w:p>
    <w:p w14:paraId="1D8D8E31" w14:textId="7D6AF597" w:rsidR="00812712" w:rsidRPr="00A55FC9" w:rsidRDefault="00A55FC9"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3"/>
        <w:contextualSpacing w:val="0"/>
        <w:jc w:val="both"/>
        <w:rPr>
          <w:rFonts w:cs="Arial"/>
          <w:lang w:val="es-ES"/>
        </w:rPr>
      </w:pPr>
      <w:r w:rsidRPr="00A55FC9">
        <w:rPr>
          <w:lang w:val="es-ES"/>
        </w:rPr>
        <w:t xml:space="preserve">considerar la posible designación de áreas protegidas estacionales o de restricciones a la utilización de las tierras en zonas donde las especies migratorias aparecen en fases críticas de su ciclo de vida y se beneficiarían de dicha protección. </w:t>
      </w:r>
    </w:p>
    <w:p w14:paraId="7DCD13A8" w14:textId="1E045ECD" w:rsidR="00A55FC9" w:rsidRPr="00AB5F78" w:rsidRDefault="007D37C1"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3"/>
        <w:contextualSpacing w:val="0"/>
        <w:jc w:val="both"/>
        <w:rPr>
          <w:rFonts w:cs="Arial"/>
          <w:lang w:val="es-ES"/>
        </w:rPr>
      </w:pPr>
      <w:r w:rsidRPr="007D37C1">
        <w:rPr>
          <w:lang w:val="es-ES"/>
        </w:rPr>
        <w:t>aplicar medidas específicas de gestión para eliminar, contrarrestar o compensar los efectos perjudiciales del cambio climático y otras amenazas potenciales que puedan interactuar con el cambio climático o exacerbarlo.</w:t>
      </w:r>
    </w:p>
    <w:p w14:paraId="427C1121" w14:textId="4310AC14" w:rsidR="00C633F7" w:rsidRPr="0079417D" w:rsidRDefault="00DD4543"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3"/>
        <w:contextualSpacing w:val="0"/>
        <w:jc w:val="both"/>
        <w:rPr>
          <w:rFonts w:cs="Arial"/>
          <w:lang w:val="es-ES"/>
        </w:rPr>
      </w:pPr>
      <w:r w:rsidRPr="0079417D">
        <w:rPr>
          <w:lang w:val="es-ES"/>
        </w:rPr>
        <w:lastRenderedPageBreak/>
        <w:t>considerar la posible ampliación de las redes de áreas protegidas existentes, con objeto de incluir importantes lugares y sitios de escala de las aves para su posible colonización, y asegurar la protección efectiva y el manejo adecuado de los lugares para mantener o aumentar la capacidad de resistencia de las poblaciones vulnerables a condiciones extremas ocasionales.</w:t>
      </w:r>
      <w:r w:rsidR="0079417D" w:rsidRPr="0079417D">
        <w:rPr>
          <w:rFonts w:cs="Arial"/>
          <w:lang w:val="es-ES"/>
        </w:rPr>
        <w:t>Esto puede incluir el aumento tanto del número como del tamaño de los lugares protegidos,</w:t>
      </w:r>
      <w:r w:rsidR="00C633F7" w:rsidRPr="0079417D">
        <w:rPr>
          <w:rFonts w:cs="Arial"/>
          <w:lang w:val="es-ES"/>
        </w:rPr>
        <w:t xml:space="preserve"> y/o mejorar los regímenes de gestión actuales.</w:t>
      </w:r>
    </w:p>
    <w:p w14:paraId="2CA9F72E" w14:textId="7070F397" w:rsidR="00C633F7" w:rsidRPr="00810763" w:rsidRDefault="00C633F7"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3"/>
        <w:contextualSpacing w:val="0"/>
        <w:jc w:val="both"/>
        <w:rPr>
          <w:rFonts w:cs="Arial"/>
          <w:lang w:val="es-ES"/>
        </w:rPr>
      </w:pPr>
      <w:r w:rsidRPr="00810763">
        <w:rPr>
          <w:rFonts w:cs="Arial"/>
          <w:lang w:val="es-ES"/>
        </w:rPr>
        <w:t>Garantizar un control eficaz de la red de lugares de emplazamiento para detectar amenazas y actuar ante cualquier deterioro de la calidad de los mismos, implementando acciones específicas que aborden las amenazas importantes para dichos emplazamientos.</w:t>
      </w:r>
      <w:r w:rsidR="00EB3694" w:rsidRPr="00810763">
        <w:rPr>
          <w:rFonts w:cs="Arial"/>
          <w:lang w:val="es-ES"/>
        </w:rPr>
        <w:t xml:space="preserve"> </w:t>
      </w:r>
    </w:p>
    <w:p w14:paraId="0F7C7189" w14:textId="3C135B07" w:rsidR="00C633F7" w:rsidRDefault="00C633F7"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3"/>
        <w:contextualSpacing w:val="0"/>
        <w:jc w:val="both"/>
        <w:rPr>
          <w:rFonts w:cs="Arial"/>
          <w:lang w:val="es-ES"/>
        </w:rPr>
      </w:pPr>
      <w:r w:rsidRPr="00810763">
        <w:rPr>
          <w:rFonts w:cs="Arial"/>
          <w:lang w:val="es-ES"/>
        </w:rPr>
        <w:t xml:space="preserve">Emprender la restauración de hábitats y paisajes terrestres y marinos degradados. </w:t>
      </w:r>
    </w:p>
    <w:p w14:paraId="0FC1DF99" w14:textId="792C85BA" w:rsidR="004A1F28" w:rsidRPr="004A1F28" w:rsidRDefault="004A1F28"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3"/>
        <w:contextualSpacing w:val="0"/>
        <w:jc w:val="both"/>
        <w:rPr>
          <w:rFonts w:cs="Arial"/>
          <w:lang w:val="es-ES"/>
        </w:rPr>
      </w:pPr>
      <w:r w:rsidRPr="004A1F28">
        <w:rPr>
          <w:lang w:val="es-ES"/>
        </w:rPr>
        <w:t>cooperar en lo que respecta a las áreas y las poblaciones protegidas transfronterizas, asegurando la eliminación o mitigación en la medida mayor posible de los obstáculos a la migración, y gestionando las especies migratorias con criterios acordados en común. Cuando proceda, ello debería realizarse en el marco de los instrumentos de la CMS aplicables.</w:t>
      </w:r>
    </w:p>
    <w:p w14:paraId="178EE21D" w14:textId="67731FA4" w:rsidR="004A1F28" w:rsidRPr="00810763" w:rsidRDefault="00542F05" w:rsidP="00FF2C7B">
      <w:pPr>
        <w:pStyle w:val="ListParagraph"/>
        <w:widowControl w:val="0"/>
        <w:numPr>
          <w:ilvl w:val="1"/>
          <w:numId w:val="17"/>
        </w:numPr>
        <w:tabs>
          <w:tab w:val="left" w:pos="220"/>
          <w:tab w:val="left" w:pos="720"/>
        </w:tabs>
        <w:autoSpaceDE w:val="0"/>
        <w:autoSpaceDN w:val="0"/>
        <w:adjustRightInd w:val="0"/>
        <w:spacing w:after="0" w:line="240" w:lineRule="auto"/>
        <w:ind w:left="709" w:hanging="283"/>
        <w:contextualSpacing w:val="0"/>
        <w:jc w:val="both"/>
        <w:rPr>
          <w:rFonts w:cs="Arial"/>
          <w:lang w:val="es-ES"/>
        </w:rPr>
      </w:pPr>
      <w:r w:rsidRPr="00542F05">
        <w:rPr>
          <w:lang w:val="es-ES"/>
        </w:rPr>
        <w:t>determinar las especies migratorias que tienen necesidades de conectividad especiales: las afectadas por limitaciones de recursos, área y/o de dispersión.</w:t>
      </w:r>
    </w:p>
    <w:p w14:paraId="4CE33DA8" w14:textId="4DE07DB5" w:rsidR="00C633F7" w:rsidRPr="00013215" w:rsidRDefault="00C633F7" w:rsidP="00BC736C">
      <w:pPr>
        <w:widowControl w:val="0"/>
        <w:tabs>
          <w:tab w:val="left" w:pos="220"/>
          <w:tab w:val="left" w:pos="720"/>
        </w:tabs>
        <w:autoSpaceDE w:val="0"/>
        <w:autoSpaceDN w:val="0"/>
        <w:adjustRightInd w:val="0"/>
        <w:spacing w:after="0" w:line="240" w:lineRule="auto"/>
        <w:jc w:val="both"/>
        <w:rPr>
          <w:rFonts w:cs="Arial"/>
          <w:lang w:val="es-ES"/>
        </w:rPr>
      </w:pPr>
    </w:p>
    <w:p w14:paraId="5E51BD3E" w14:textId="791261FA" w:rsidR="00013215" w:rsidRDefault="00013215" w:rsidP="00FF2C7B">
      <w:pPr>
        <w:pStyle w:val="ListParagraph"/>
        <w:widowControl w:val="0"/>
        <w:numPr>
          <w:ilvl w:val="0"/>
          <w:numId w:val="19"/>
        </w:numPr>
        <w:tabs>
          <w:tab w:val="left" w:pos="450"/>
          <w:tab w:val="left" w:pos="720"/>
        </w:tabs>
        <w:autoSpaceDE w:val="0"/>
        <w:autoSpaceDN w:val="0"/>
        <w:adjustRightInd w:val="0"/>
        <w:spacing w:after="0" w:line="240" w:lineRule="auto"/>
        <w:ind w:left="360"/>
        <w:jc w:val="both"/>
        <w:rPr>
          <w:rFonts w:cs="Arial"/>
          <w:lang w:val="es-ES"/>
        </w:rPr>
      </w:pPr>
      <w:r w:rsidRPr="00013215">
        <w:rPr>
          <w:rFonts w:cs="Arial"/>
          <w:lang w:val="es-ES"/>
        </w:rPr>
        <w:t>Considerar posibles medidas ex situ y la colonización asistida, incluida la translocación, según proceda, para las especies migratorias más gravemente amenazadas por el cambio climático, teniendo en cuenta al mismo tiempo la necesidad de minimizar las posibles consecuencias ecológicas no intencionales</w:t>
      </w:r>
      <w:r w:rsidR="00326E0B">
        <w:rPr>
          <w:rFonts w:cs="Arial"/>
          <w:lang w:val="es-ES"/>
        </w:rPr>
        <w:t>.</w:t>
      </w:r>
    </w:p>
    <w:p w14:paraId="3B4710AB" w14:textId="77777777" w:rsidR="00BC736C" w:rsidRDefault="00BC736C" w:rsidP="00BC736C">
      <w:pPr>
        <w:pStyle w:val="ListParagraph"/>
        <w:widowControl w:val="0"/>
        <w:tabs>
          <w:tab w:val="left" w:pos="450"/>
          <w:tab w:val="left" w:pos="720"/>
        </w:tabs>
        <w:autoSpaceDE w:val="0"/>
        <w:autoSpaceDN w:val="0"/>
        <w:adjustRightInd w:val="0"/>
        <w:spacing w:after="0" w:line="240" w:lineRule="auto"/>
        <w:ind w:left="360"/>
        <w:jc w:val="both"/>
        <w:rPr>
          <w:rFonts w:cs="Arial"/>
          <w:lang w:val="es-ES"/>
        </w:rPr>
      </w:pPr>
    </w:p>
    <w:p w14:paraId="79322645" w14:textId="1703EAEE" w:rsidR="00326E0B" w:rsidRPr="00013215" w:rsidRDefault="00326E0B" w:rsidP="00FF2C7B">
      <w:pPr>
        <w:pStyle w:val="ListParagraph"/>
        <w:widowControl w:val="0"/>
        <w:numPr>
          <w:ilvl w:val="0"/>
          <w:numId w:val="19"/>
        </w:numPr>
        <w:tabs>
          <w:tab w:val="left" w:pos="450"/>
          <w:tab w:val="left" w:pos="720"/>
        </w:tabs>
        <w:autoSpaceDE w:val="0"/>
        <w:autoSpaceDN w:val="0"/>
        <w:adjustRightInd w:val="0"/>
        <w:spacing w:after="0" w:line="240" w:lineRule="auto"/>
        <w:ind w:left="360"/>
        <w:jc w:val="both"/>
        <w:rPr>
          <w:rFonts w:cs="Arial"/>
          <w:lang w:val="es-ES"/>
        </w:rPr>
      </w:pPr>
      <w:r w:rsidRPr="00326E0B">
        <w:rPr>
          <w:lang w:val="es-ES"/>
        </w:rPr>
        <w:t>Supervisar periódicamente la eficacia de las medidas de conservación, con el fin de orientar los esfuerzos en curso y aplicar respuestas de adaptación adecuadas, según proceda</w:t>
      </w:r>
    </w:p>
    <w:p w14:paraId="27065E9F" w14:textId="77777777" w:rsidR="00013215" w:rsidRPr="004D67A3" w:rsidRDefault="00013215" w:rsidP="00BC736C">
      <w:pPr>
        <w:pStyle w:val="ListParagraph"/>
        <w:widowControl w:val="0"/>
        <w:tabs>
          <w:tab w:val="left" w:pos="426"/>
          <w:tab w:val="left" w:pos="720"/>
        </w:tabs>
        <w:autoSpaceDE w:val="0"/>
        <w:autoSpaceDN w:val="0"/>
        <w:adjustRightInd w:val="0"/>
        <w:spacing w:after="0" w:line="240" w:lineRule="auto"/>
        <w:ind w:left="450"/>
        <w:jc w:val="both"/>
        <w:rPr>
          <w:rFonts w:cs="Arial"/>
          <w:highlight w:val="yellow"/>
          <w:lang w:val="es-ES"/>
        </w:rPr>
      </w:pPr>
    </w:p>
    <w:p w14:paraId="581321BB" w14:textId="145B48B3" w:rsidR="00C633F7" w:rsidRPr="00810763" w:rsidRDefault="006A1CE7" w:rsidP="00BC736C">
      <w:pPr>
        <w:tabs>
          <w:tab w:val="left" w:pos="220"/>
          <w:tab w:val="left" w:pos="720"/>
        </w:tabs>
        <w:spacing w:after="0" w:line="240" w:lineRule="auto"/>
        <w:contextualSpacing/>
        <w:jc w:val="both"/>
        <w:rPr>
          <w:rFonts w:cs="Arial"/>
          <w:b/>
          <w:u w:val="single"/>
          <w:lang w:val="es-ES"/>
        </w:rPr>
      </w:pPr>
      <w:r w:rsidRPr="006A1CE7">
        <w:rPr>
          <w:rFonts w:cs="Arial"/>
          <w:b/>
          <w:u w:val="single"/>
          <w:lang w:val="es-ES"/>
        </w:rPr>
        <w:t xml:space="preserve">Evaluación de la vulnerabilidad </w:t>
      </w:r>
      <w:r w:rsidR="00C633F7" w:rsidRPr="00810763">
        <w:rPr>
          <w:rFonts w:cs="Arial"/>
          <w:b/>
          <w:u w:val="single"/>
          <w:lang w:val="es-ES"/>
        </w:rPr>
        <w:t xml:space="preserve"> </w:t>
      </w:r>
    </w:p>
    <w:p w14:paraId="7101EFA7" w14:textId="77777777" w:rsidR="00C633F7" w:rsidRPr="00810763" w:rsidRDefault="00C633F7" w:rsidP="00BC736C">
      <w:pPr>
        <w:tabs>
          <w:tab w:val="left" w:pos="220"/>
          <w:tab w:val="left" w:pos="720"/>
        </w:tabs>
        <w:spacing w:after="0" w:line="240" w:lineRule="auto"/>
        <w:contextualSpacing/>
        <w:jc w:val="both"/>
        <w:rPr>
          <w:rFonts w:cs="Arial"/>
          <w:b/>
          <w:u w:val="single"/>
          <w:lang w:val="es-ES"/>
        </w:rPr>
      </w:pPr>
    </w:p>
    <w:p w14:paraId="7253C902" w14:textId="0D5D3E4C" w:rsidR="00C633F7" w:rsidRPr="00810763" w:rsidRDefault="00C633F7" w:rsidP="00FF2C7B">
      <w:pPr>
        <w:widowControl w:val="0"/>
        <w:numPr>
          <w:ilvl w:val="0"/>
          <w:numId w:val="17"/>
        </w:numPr>
        <w:tabs>
          <w:tab w:val="left" w:pos="426"/>
          <w:tab w:val="left" w:pos="720"/>
        </w:tabs>
        <w:autoSpaceDE w:val="0"/>
        <w:autoSpaceDN w:val="0"/>
        <w:adjustRightInd w:val="0"/>
        <w:spacing w:after="0" w:line="240" w:lineRule="auto"/>
        <w:ind w:left="426" w:hanging="426"/>
        <w:contextualSpacing/>
        <w:jc w:val="both"/>
        <w:rPr>
          <w:rFonts w:cs="Arial"/>
          <w:lang w:val="es-ES"/>
        </w:rPr>
      </w:pPr>
      <w:r w:rsidRPr="00810763">
        <w:rPr>
          <w:rFonts w:cs="Arial"/>
          <w:lang w:val="es-ES"/>
        </w:rPr>
        <w:t xml:space="preserve">Llevar a cabo evaluaciones sobre la vulnerabilidad al cambio climático de las especies incluidas en la CMS a la escala adecuada (nacional, regional, internacional), incluyendo el estudio de los efectos de los cambios en los ecosistemas que utilizan las especies migratorias, para identificar cuáles son las más susceptibles al cambio climático. </w:t>
      </w:r>
    </w:p>
    <w:p w14:paraId="13534EEF" w14:textId="77777777" w:rsidR="00C633F7" w:rsidRPr="00810763" w:rsidRDefault="00C633F7"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7E07EE61" w14:textId="77777777" w:rsidR="00C633F7" w:rsidRPr="00810763" w:rsidRDefault="00C633F7" w:rsidP="00FF2C7B">
      <w:pPr>
        <w:widowControl w:val="0"/>
        <w:numPr>
          <w:ilvl w:val="0"/>
          <w:numId w:val="17"/>
        </w:numPr>
        <w:tabs>
          <w:tab w:val="left" w:pos="426"/>
          <w:tab w:val="left" w:pos="720"/>
        </w:tabs>
        <w:autoSpaceDE w:val="0"/>
        <w:autoSpaceDN w:val="0"/>
        <w:adjustRightInd w:val="0"/>
        <w:spacing w:after="0" w:line="240" w:lineRule="auto"/>
        <w:ind w:left="426" w:hanging="426"/>
        <w:contextualSpacing/>
        <w:jc w:val="both"/>
        <w:rPr>
          <w:rFonts w:cs="Arial"/>
          <w:lang w:val="es-ES"/>
        </w:rPr>
      </w:pPr>
      <w:r w:rsidRPr="00810763">
        <w:rPr>
          <w:rFonts w:cs="Arial"/>
          <w:lang w:val="es-ES"/>
        </w:rPr>
        <w:t xml:space="preserve">Realizar evaluaciones de la vulnerabilidad al cambio climático de otras especies migratorias, no incluidas en la actualidad en la CMS, para determinar cuáles, si las hubiera, se podrían beneficiar del trabajo en el marco de los instrumentos de la familia de la CMS. </w:t>
      </w:r>
    </w:p>
    <w:p w14:paraId="1150EAFD" w14:textId="77777777" w:rsidR="00C633F7" w:rsidRPr="00810763" w:rsidRDefault="00C633F7"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33C85E74" w14:textId="40754A30" w:rsidR="00D04FC1" w:rsidRDefault="00C633F7" w:rsidP="00FF2C7B">
      <w:pPr>
        <w:widowControl w:val="0"/>
        <w:numPr>
          <w:ilvl w:val="0"/>
          <w:numId w:val="17"/>
        </w:numPr>
        <w:tabs>
          <w:tab w:val="left" w:pos="426"/>
          <w:tab w:val="left" w:pos="720"/>
        </w:tabs>
        <w:autoSpaceDE w:val="0"/>
        <w:autoSpaceDN w:val="0"/>
        <w:adjustRightInd w:val="0"/>
        <w:spacing w:after="0" w:line="240" w:lineRule="auto"/>
        <w:ind w:left="426" w:hanging="426"/>
        <w:contextualSpacing/>
        <w:jc w:val="both"/>
        <w:rPr>
          <w:rFonts w:cs="Arial"/>
          <w:lang w:val="es-ES"/>
        </w:rPr>
      </w:pPr>
      <w:r w:rsidRPr="00810763">
        <w:rPr>
          <w:rFonts w:cs="Arial"/>
          <w:lang w:val="es-ES"/>
        </w:rPr>
        <w:t xml:space="preserve">Exponer la proyección de los efectos futuros previstos del cambio climático para fundamentar las evaluaciones de vulnerabilidad y los planes de acción. </w:t>
      </w:r>
    </w:p>
    <w:p w14:paraId="49D2EAA6" w14:textId="77777777" w:rsidR="00693BD9" w:rsidRDefault="00693BD9"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21199683" w14:textId="10209A48" w:rsidR="00693BD9" w:rsidRPr="00810763" w:rsidRDefault="00693BD9" w:rsidP="00FF2C7B">
      <w:pPr>
        <w:widowControl w:val="0"/>
        <w:numPr>
          <w:ilvl w:val="0"/>
          <w:numId w:val="17"/>
        </w:numPr>
        <w:tabs>
          <w:tab w:val="left" w:pos="426"/>
          <w:tab w:val="left" w:pos="720"/>
        </w:tabs>
        <w:autoSpaceDE w:val="0"/>
        <w:autoSpaceDN w:val="0"/>
        <w:adjustRightInd w:val="0"/>
        <w:spacing w:after="0" w:line="240" w:lineRule="auto"/>
        <w:ind w:left="426" w:hanging="426"/>
        <w:contextualSpacing/>
        <w:jc w:val="both"/>
        <w:rPr>
          <w:rFonts w:cs="Arial"/>
          <w:lang w:val="es-ES"/>
        </w:rPr>
      </w:pPr>
      <w:r w:rsidRPr="00693BD9">
        <w:rPr>
          <w:lang w:val="es-ES"/>
        </w:rPr>
        <w:t>Determinar qué especies vulnerables al cambio climático deberían incluirse o subirse de categoría en las listas de los Apéndices de la CMS, según proceda.</w:t>
      </w:r>
    </w:p>
    <w:p w14:paraId="6C415D2F" w14:textId="77777777" w:rsidR="00C633F7" w:rsidRPr="00810763" w:rsidRDefault="00C633F7"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2BEECFD2" w14:textId="2F66A983" w:rsidR="00C633F7" w:rsidRDefault="005D6954" w:rsidP="00BC736C">
      <w:pPr>
        <w:widowControl w:val="0"/>
        <w:tabs>
          <w:tab w:val="left" w:pos="426"/>
          <w:tab w:val="left" w:pos="720"/>
        </w:tabs>
        <w:autoSpaceDE w:val="0"/>
        <w:autoSpaceDN w:val="0"/>
        <w:adjustRightInd w:val="0"/>
        <w:spacing w:after="0" w:line="240" w:lineRule="auto"/>
        <w:contextualSpacing/>
        <w:jc w:val="both"/>
        <w:rPr>
          <w:rFonts w:cs="Arial"/>
          <w:b/>
          <w:u w:val="single"/>
          <w:lang w:val="es-ES"/>
        </w:rPr>
      </w:pPr>
      <w:r w:rsidRPr="005D6954">
        <w:rPr>
          <w:rFonts w:cs="Arial"/>
          <w:b/>
          <w:u w:val="single"/>
          <w:lang w:val="es-ES"/>
        </w:rPr>
        <w:t>Seguimiento e investigación</w:t>
      </w:r>
    </w:p>
    <w:p w14:paraId="5CB3E903" w14:textId="77777777" w:rsidR="00BC736C" w:rsidRPr="00810763" w:rsidRDefault="00BC736C"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03A7692F" w14:textId="5E30C285" w:rsidR="00C633F7" w:rsidRPr="00B26E72" w:rsidRDefault="00CA735A" w:rsidP="00FF2C7B">
      <w:pPr>
        <w:widowControl w:val="0"/>
        <w:numPr>
          <w:ilvl w:val="0"/>
          <w:numId w:val="17"/>
        </w:numPr>
        <w:tabs>
          <w:tab w:val="left" w:pos="540"/>
        </w:tabs>
        <w:autoSpaceDE w:val="0"/>
        <w:autoSpaceDN w:val="0"/>
        <w:adjustRightInd w:val="0"/>
        <w:spacing w:after="0" w:line="240" w:lineRule="auto"/>
        <w:ind w:left="540" w:hanging="540"/>
        <w:contextualSpacing/>
        <w:jc w:val="both"/>
        <w:rPr>
          <w:rFonts w:cs="Arial"/>
          <w:lang w:val="es-ES"/>
        </w:rPr>
      </w:pPr>
      <w:r w:rsidRPr="00B26E72">
        <w:rPr>
          <w:rFonts w:cs="Arial"/>
          <w:lang w:val="es-ES"/>
        </w:rPr>
        <w:t>Realizar investigaciones sobre el estado, las tendencias, la distribución y la ecología</w:t>
      </w:r>
      <w:r w:rsidR="00BC736C" w:rsidRPr="00B26E72">
        <w:rPr>
          <w:rFonts w:cs="Arial"/>
          <w:lang w:val="es-ES"/>
        </w:rPr>
        <w:t xml:space="preserve"> </w:t>
      </w:r>
      <w:r w:rsidRPr="00B26E72">
        <w:rPr>
          <w:rFonts w:cs="Arial"/>
          <w:lang w:val="es-ES"/>
        </w:rPr>
        <w:t>de las especies migratorias.</w:t>
      </w:r>
      <w:r w:rsidR="009235BB" w:rsidRPr="00B26E72">
        <w:rPr>
          <w:rFonts w:cs="Arial"/>
          <w:lang w:val="es-ES"/>
        </w:rPr>
        <w:t xml:space="preserve"> Sus hábitats, y los servicios ecológicos que prestan.</w:t>
      </w:r>
      <w:r w:rsidR="00EB3694" w:rsidRPr="00B26E72">
        <w:rPr>
          <w:rFonts w:cs="Arial"/>
          <w:lang w:val="es-ES"/>
        </w:rPr>
        <w:t xml:space="preserve"> </w:t>
      </w:r>
      <w:r w:rsidR="001F0489" w:rsidRPr="00B26E72">
        <w:rPr>
          <w:lang w:val="es-ES"/>
        </w:rPr>
        <w:t xml:space="preserve">Esta labor incluiría la determinación de las deficiencias de conocimientos y puede requerir la utilización y el perfeccionamiento de las tecnologías y herramientas existentes, la </w:t>
      </w:r>
      <w:r w:rsidR="001F0489" w:rsidRPr="00B26E72">
        <w:rPr>
          <w:lang w:val="es-ES"/>
        </w:rPr>
        <w:lastRenderedPageBreak/>
        <w:t>elaboración de otras nuevas, la promoción de la ciencia ciudadana, así como la coordinación y el intercambio de conocimientos para mejorar la capacidad.</w:t>
      </w:r>
      <w:r w:rsidR="00C633F7" w:rsidRPr="00B26E72">
        <w:rPr>
          <w:rFonts w:cs="Arial"/>
          <w:lang w:val="es-ES"/>
        </w:rPr>
        <w:t xml:space="preserve"> </w:t>
      </w:r>
    </w:p>
    <w:p w14:paraId="31406E6A" w14:textId="77777777" w:rsidR="00B31F42" w:rsidRPr="00B26E72" w:rsidRDefault="00B31F42" w:rsidP="00BC736C">
      <w:pPr>
        <w:widowControl w:val="0"/>
        <w:tabs>
          <w:tab w:val="left" w:pos="540"/>
        </w:tabs>
        <w:autoSpaceDE w:val="0"/>
        <w:autoSpaceDN w:val="0"/>
        <w:adjustRightInd w:val="0"/>
        <w:spacing w:after="0" w:line="240" w:lineRule="auto"/>
        <w:ind w:left="540" w:hanging="540"/>
        <w:contextualSpacing/>
        <w:jc w:val="both"/>
        <w:rPr>
          <w:rFonts w:cs="Arial"/>
          <w:lang w:val="es-ES"/>
        </w:rPr>
      </w:pPr>
    </w:p>
    <w:p w14:paraId="4076C19D" w14:textId="009F5D6C" w:rsidR="00C633F7" w:rsidRPr="00BC736C" w:rsidRDefault="00B31F42" w:rsidP="00FF2C7B">
      <w:pPr>
        <w:pStyle w:val="ListParagraph"/>
        <w:widowControl w:val="0"/>
        <w:numPr>
          <w:ilvl w:val="0"/>
          <w:numId w:val="20"/>
        </w:numPr>
        <w:tabs>
          <w:tab w:val="left" w:pos="540"/>
        </w:tabs>
        <w:autoSpaceDE w:val="0"/>
        <w:autoSpaceDN w:val="0"/>
        <w:adjustRightInd w:val="0"/>
        <w:spacing w:after="0" w:line="240" w:lineRule="auto"/>
        <w:ind w:left="540" w:hanging="540"/>
        <w:jc w:val="both"/>
        <w:rPr>
          <w:rFonts w:cs="Arial"/>
          <w:lang w:val="es-ES"/>
        </w:rPr>
      </w:pPr>
      <w:r w:rsidRPr="00B31F42">
        <w:rPr>
          <w:lang w:val="es-ES"/>
        </w:rPr>
        <w:t>Ampliar los conocimientos respecto de las rutas de migración, cómo están cambiando y la conectividad entre poblaciones a fin de determinar los sitios y lugares fundamentales, así como las unidades de gestión adecuadas para tipos de especies particulares.</w:t>
      </w:r>
    </w:p>
    <w:p w14:paraId="4584031D" w14:textId="77777777" w:rsidR="00BC736C" w:rsidRPr="00F14736" w:rsidRDefault="00BC736C" w:rsidP="00BC736C">
      <w:pPr>
        <w:pStyle w:val="ListParagraph"/>
        <w:widowControl w:val="0"/>
        <w:tabs>
          <w:tab w:val="left" w:pos="540"/>
        </w:tabs>
        <w:autoSpaceDE w:val="0"/>
        <w:autoSpaceDN w:val="0"/>
        <w:adjustRightInd w:val="0"/>
        <w:spacing w:after="0" w:line="240" w:lineRule="auto"/>
        <w:ind w:left="540"/>
        <w:jc w:val="both"/>
        <w:rPr>
          <w:rFonts w:cs="Arial"/>
          <w:lang w:val="es-ES"/>
        </w:rPr>
      </w:pPr>
    </w:p>
    <w:p w14:paraId="5FECDC3B" w14:textId="5D56ED97" w:rsidR="00F14736" w:rsidRPr="00BC736C" w:rsidRDefault="002D388A" w:rsidP="00FF2C7B">
      <w:pPr>
        <w:pStyle w:val="ListParagraph"/>
        <w:widowControl w:val="0"/>
        <w:numPr>
          <w:ilvl w:val="0"/>
          <w:numId w:val="20"/>
        </w:numPr>
        <w:tabs>
          <w:tab w:val="left" w:pos="540"/>
        </w:tabs>
        <w:autoSpaceDE w:val="0"/>
        <w:autoSpaceDN w:val="0"/>
        <w:adjustRightInd w:val="0"/>
        <w:spacing w:after="0" w:line="240" w:lineRule="auto"/>
        <w:ind w:left="540" w:hanging="540"/>
        <w:jc w:val="both"/>
        <w:rPr>
          <w:rFonts w:cs="Arial"/>
          <w:lang w:val="es-ES"/>
        </w:rPr>
      </w:pPr>
      <w:r w:rsidRPr="002D388A">
        <w:rPr>
          <w:lang w:val="es-ES"/>
        </w:rPr>
        <w:t>Elaborar y aplicar regímenes de seguimiento que sean idóneos para</w:t>
      </w:r>
      <w:r w:rsidR="00CF0E2F">
        <w:rPr>
          <w:lang w:val="es-ES"/>
        </w:rPr>
        <w:t>;</w:t>
      </w:r>
      <w:r w:rsidRPr="002D388A">
        <w:rPr>
          <w:lang w:val="es-ES"/>
        </w:rPr>
        <w:t xml:space="preserve"> </w:t>
      </w:r>
      <w:r w:rsidR="00CE2B2E">
        <w:rPr>
          <w:lang w:val="es-ES"/>
        </w:rPr>
        <w:t>distinguir</w:t>
      </w:r>
      <w:r w:rsidRPr="002D388A">
        <w:rPr>
          <w:lang w:val="es-ES"/>
        </w:rPr>
        <w:t xml:space="preserve"> las disminuciones de poblaciones debidas a cambios de áreas de distribución transfronterizos</w:t>
      </w:r>
      <w:r w:rsidR="004761E3">
        <w:rPr>
          <w:lang w:val="es-ES"/>
        </w:rPr>
        <w:t>;</w:t>
      </w:r>
      <w:r w:rsidRPr="002D388A">
        <w:rPr>
          <w:lang w:val="es-ES"/>
        </w:rPr>
        <w:t xml:space="preserve"> diagnosticar las causas de las disminuciones, y </w:t>
      </w:r>
      <w:r w:rsidR="00A42598">
        <w:rPr>
          <w:lang w:val="es-ES"/>
        </w:rPr>
        <w:t>ayuda</w:t>
      </w:r>
      <w:r w:rsidR="004761E3">
        <w:rPr>
          <w:lang w:val="es-ES"/>
        </w:rPr>
        <w:t>r</w:t>
      </w:r>
      <w:r w:rsidR="00A42598">
        <w:rPr>
          <w:lang w:val="es-ES"/>
        </w:rPr>
        <w:t xml:space="preserve"> a</w:t>
      </w:r>
      <w:r w:rsidRPr="002D388A">
        <w:rPr>
          <w:lang w:val="es-ES"/>
        </w:rPr>
        <w:t xml:space="preserve"> analizar los efectos del cambio climático sobre las especies migratorias</w:t>
      </w:r>
      <w:r>
        <w:rPr>
          <w:lang w:val="es-ES"/>
        </w:rPr>
        <w:t>.</w:t>
      </w:r>
    </w:p>
    <w:p w14:paraId="4743CED8" w14:textId="77777777" w:rsidR="00BC736C" w:rsidRPr="00BC736C" w:rsidRDefault="00BC736C" w:rsidP="00BC736C">
      <w:pPr>
        <w:widowControl w:val="0"/>
        <w:tabs>
          <w:tab w:val="left" w:pos="540"/>
        </w:tabs>
        <w:autoSpaceDE w:val="0"/>
        <w:autoSpaceDN w:val="0"/>
        <w:adjustRightInd w:val="0"/>
        <w:spacing w:after="0" w:line="240" w:lineRule="auto"/>
        <w:jc w:val="both"/>
        <w:rPr>
          <w:rFonts w:cs="Arial"/>
          <w:lang w:val="es-ES"/>
        </w:rPr>
      </w:pPr>
    </w:p>
    <w:p w14:paraId="550355F7" w14:textId="20ED6504" w:rsidR="002D388A" w:rsidRPr="004761E3" w:rsidRDefault="00A35FE3" w:rsidP="00FF2C7B">
      <w:pPr>
        <w:pStyle w:val="ListParagraph"/>
        <w:widowControl w:val="0"/>
        <w:numPr>
          <w:ilvl w:val="0"/>
          <w:numId w:val="20"/>
        </w:numPr>
        <w:tabs>
          <w:tab w:val="left" w:pos="540"/>
        </w:tabs>
        <w:autoSpaceDE w:val="0"/>
        <w:autoSpaceDN w:val="0"/>
        <w:adjustRightInd w:val="0"/>
        <w:spacing w:after="0" w:line="240" w:lineRule="auto"/>
        <w:ind w:left="540" w:hanging="540"/>
        <w:jc w:val="both"/>
        <w:rPr>
          <w:rFonts w:cs="Arial"/>
          <w:lang w:val="es-ES"/>
        </w:rPr>
      </w:pPr>
      <w:r w:rsidRPr="00A35FE3">
        <w:rPr>
          <w:lang w:val="es-ES"/>
        </w:rPr>
        <w:t>Continuar subsanando las deficiencias de información a través de la investigación y el seguimiento, con el fin de hacer explícitas las sinergias asociadas y posibles concesiones mutuas entre los esfuerzos de conservación de la biodiversidad, de mitigación y de adaptación.</w:t>
      </w:r>
    </w:p>
    <w:p w14:paraId="09874F89" w14:textId="77777777" w:rsidR="004761E3" w:rsidRPr="004761E3" w:rsidRDefault="004761E3" w:rsidP="004761E3">
      <w:pPr>
        <w:pStyle w:val="ListParagraph"/>
        <w:rPr>
          <w:rFonts w:cs="Arial"/>
          <w:lang w:val="es-ES"/>
        </w:rPr>
      </w:pPr>
    </w:p>
    <w:p w14:paraId="0431E769" w14:textId="1D02B6FB" w:rsidR="004761E3" w:rsidRPr="00B31F42" w:rsidRDefault="006214B1" w:rsidP="00FF2C7B">
      <w:pPr>
        <w:pStyle w:val="ListParagraph"/>
        <w:widowControl w:val="0"/>
        <w:numPr>
          <w:ilvl w:val="0"/>
          <w:numId w:val="20"/>
        </w:numPr>
        <w:tabs>
          <w:tab w:val="left" w:pos="540"/>
        </w:tabs>
        <w:autoSpaceDE w:val="0"/>
        <w:autoSpaceDN w:val="0"/>
        <w:adjustRightInd w:val="0"/>
        <w:spacing w:after="0" w:line="240" w:lineRule="auto"/>
        <w:ind w:left="540" w:hanging="540"/>
        <w:jc w:val="both"/>
        <w:rPr>
          <w:rFonts w:cs="Arial"/>
          <w:lang w:val="es-ES"/>
        </w:rPr>
      </w:pPr>
      <w:r w:rsidRPr="006214B1">
        <w:rPr>
          <w:rFonts w:cs="Arial"/>
          <w:lang w:val="es-ES"/>
        </w:rPr>
        <w:t>Identificar los casos en los que la contribución de las especies migratorias al funcionamiento de los ecosistemas mantiene y mejora la capacidad de dichos ecosistemas para ofrecer soluciones al cambio climático basadas en la naturaleza, y promover la inclusión de medidas para conservar dichas especies en las estrategias y planes para hacer frente al cambio climático.</w:t>
      </w:r>
    </w:p>
    <w:p w14:paraId="546C53CB" w14:textId="77777777" w:rsidR="00C633F7" w:rsidRPr="00BC736C" w:rsidRDefault="00C633F7" w:rsidP="00BC736C">
      <w:pPr>
        <w:tabs>
          <w:tab w:val="left" w:pos="220"/>
          <w:tab w:val="left" w:pos="720"/>
        </w:tabs>
        <w:spacing w:after="0" w:line="240" w:lineRule="auto"/>
        <w:contextualSpacing/>
        <w:jc w:val="both"/>
        <w:rPr>
          <w:rFonts w:cs="Arial"/>
          <w:b/>
          <w:lang w:val="es-ES"/>
        </w:rPr>
      </w:pPr>
    </w:p>
    <w:p w14:paraId="0EB480F1" w14:textId="77777777" w:rsidR="00A35FE3" w:rsidRPr="00A35FE3" w:rsidRDefault="00A35FE3" w:rsidP="00BC736C">
      <w:pPr>
        <w:tabs>
          <w:tab w:val="left" w:pos="220"/>
          <w:tab w:val="left" w:pos="720"/>
        </w:tabs>
        <w:spacing w:after="0" w:line="240" w:lineRule="auto"/>
        <w:contextualSpacing/>
        <w:jc w:val="both"/>
        <w:rPr>
          <w:rFonts w:cs="Arial"/>
          <w:b/>
          <w:u w:val="single"/>
          <w:lang w:val="es-ES"/>
        </w:rPr>
      </w:pPr>
      <w:r w:rsidRPr="00A35FE3">
        <w:rPr>
          <w:rFonts w:cs="Arial"/>
          <w:b/>
          <w:u w:val="single"/>
          <w:lang w:val="es-ES"/>
        </w:rPr>
        <w:t>La mitigación del cambio climático, la adaptación humana, y la planificación del uso de</w:t>
      </w:r>
    </w:p>
    <w:p w14:paraId="5AD78396" w14:textId="0B7D1070" w:rsidR="00C633F7" w:rsidRPr="004D6625" w:rsidRDefault="00A35FE3" w:rsidP="00BC736C">
      <w:pPr>
        <w:tabs>
          <w:tab w:val="left" w:pos="220"/>
          <w:tab w:val="left" w:pos="720"/>
        </w:tabs>
        <w:spacing w:after="0" w:line="240" w:lineRule="auto"/>
        <w:contextualSpacing/>
        <w:jc w:val="both"/>
        <w:rPr>
          <w:rFonts w:cs="Arial"/>
          <w:b/>
          <w:u w:val="single"/>
          <w:lang w:val="en-US"/>
        </w:rPr>
      </w:pPr>
      <w:r w:rsidRPr="00A35FE3">
        <w:rPr>
          <w:rFonts w:cs="Arial"/>
          <w:b/>
          <w:u w:val="single"/>
          <w:lang w:val="en-US"/>
        </w:rPr>
        <w:t>la tierra</w:t>
      </w:r>
    </w:p>
    <w:p w14:paraId="18E00077" w14:textId="77777777" w:rsidR="00C633F7" w:rsidRPr="004D6625" w:rsidRDefault="00C633F7" w:rsidP="00BC736C">
      <w:pPr>
        <w:tabs>
          <w:tab w:val="left" w:pos="220"/>
          <w:tab w:val="left" w:pos="720"/>
        </w:tabs>
        <w:spacing w:after="0" w:line="240" w:lineRule="auto"/>
        <w:contextualSpacing/>
        <w:jc w:val="both"/>
        <w:rPr>
          <w:rFonts w:cs="Arial"/>
          <w:lang w:val="en-US"/>
        </w:rPr>
      </w:pPr>
    </w:p>
    <w:p w14:paraId="0D194F30" w14:textId="77777777" w:rsidR="00A84C5F" w:rsidRPr="00B26E72" w:rsidRDefault="001321CA" w:rsidP="00FF2C7B">
      <w:pPr>
        <w:widowControl w:val="0"/>
        <w:numPr>
          <w:ilvl w:val="0"/>
          <w:numId w:val="17"/>
        </w:numPr>
        <w:tabs>
          <w:tab w:val="left" w:pos="540"/>
          <w:tab w:val="left" w:pos="720"/>
        </w:tabs>
        <w:autoSpaceDE w:val="0"/>
        <w:autoSpaceDN w:val="0"/>
        <w:adjustRightInd w:val="0"/>
        <w:spacing w:after="0" w:line="240" w:lineRule="auto"/>
        <w:ind w:left="540" w:hanging="540"/>
        <w:contextualSpacing/>
        <w:jc w:val="both"/>
        <w:rPr>
          <w:rFonts w:cs="Arial"/>
          <w:lang w:val="es-ES"/>
        </w:rPr>
      </w:pPr>
      <w:r w:rsidRPr="00B3315F">
        <w:rPr>
          <w:lang w:val="es-ES"/>
        </w:rPr>
        <w:t>Determinar, evaluar, priorizar y reducir los efectos adicionales producidos sobre las especies migratorias como resultado de los cambios en el comportamiento humano a causa del cambio climático (los llamados “efectos terciarios”)</w:t>
      </w:r>
      <w:r w:rsidR="00A84C5F" w:rsidRPr="00B3315F">
        <w:rPr>
          <w:lang w:val="es-ES"/>
        </w:rPr>
        <w:t>.</w:t>
      </w:r>
    </w:p>
    <w:p w14:paraId="53C1F689" w14:textId="77777777" w:rsidR="00B26E72" w:rsidRPr="00B3315F" w:rsidRDefault="00B26E72" w:rsidP="00B26E72">
      <w:pPr>
        <w:widowControl w:val="0"/>
        <w:tabs>
          <w:tab w:val="left" w:pos="540"/>
          <w:tab w:val="left" w:pos="720"/>
        </w:tabs>
        <w:autoSpaceDE w:val="0"/>
        <w:autoSpaceDN w:val="0"/>
        <w:adjustRightInd w:val="0"/>
        <w:spacing w:after="0" w:line="240" w:lineRule="auto"/>
        <w:ind w:left="540"/>
        <w:contextualSpacing/>
        <w:jc w:val="both"/>
        <w:rPr>
          <w:rFonts w:cs="Arial"/>
          <w:lang w:val="es-ES"/>
        </w:rPr>
      </w:pPr>
    </w:p>
    <w:p w14:paraId="57869570" w14:textId="001EF401" w:rsidR="00C633F7" w:rsidRDefault="00A84C5F" w:rsidP="00FF2C7B">
      <w:pPr>
        <w:widowControl w:val="0"/>
        <w:numPr>
          <w:ilvl w:val="0"/>
          <w:numId w:val="17"/>
        </w:numPr>
        <w:tabs>
          <w:tab w:val="left" w:pos="540"/>
          <w:tab w:val="left" w:pos="720"/>
        </w:tabs>
        <w:autoSpaceDE w:val="0"/>
        <w:autoSpaceDN w:val="0"/>
        <w:adjustRightInd w:val="0"/>
        <w:spacing w:after="0" w:line="240" w:lineRule="auto"/>
        <w:ind w:left="540" w:hanging="540"/>
        <w:contextualSpacing/>
        <w:jc w:val="both"/>
        <w:rPr>
          <w:rFonts w:cs="Arial"/>
          <w:lang w:val="es-ES"/>
        </w:rPr>
      </w:pPr>
      <w:r w:rsidRPr="00B3315F">
        <w:rPr>
          <w:lang w:val="es-ES"/>
        </w:rPr>
        <w:t>Elaborar y/o revisar los mapas de sensibilidad y zonificación ambiental, para incluir los sitios críticos e importantes para las especies migratorias, como herramienta para la</w:t>
      </w:r>
      <w:r w:rsidR="00C633F7" w:rsidRPr="00B3315F">
        <w:rPr>
          <w:rFonts w:cs="Arial"/>
          <w:lang w:val="es-ES"/>
        </w:rPr>
        <w:t xml:space="preserve"> </w:t>
      </w:r>
      <w:r w:rsidR="00FA023F" w:rsidRPr="00B3315F">
        <w:rPr>
          <w:rFonts w:cs="Arial"/>
          <w:lang w:val="es-ES"/>
        </w:rPr>
        <w:t xml:space="preserve">Ordenación </w:t>
      </w:r>
      <w:r w:rsidRPr="00B3315F">
        <w:rPr>
          <w:rFonts w:cs="Arial"/>
          <w:lang w:val="es-ES"/>
        </w:rPr>
        <w:t xml:space="preserve">sostenible </w:t>
      </w:r>
      <w:r w:rsidR="00FA023F" w:rsidRPr="00B3315F">
        <w:rPr>
          <w:rFonts w:cs="Arial"/>
          <w:lang w:val="es-ES"/>
        </w:rPr>
        <w:t>del territorio</w:t>
      </w:r>
      <w:r w:rsidR="003A4F3B" w:rsidRPr="00B3315F">
        <w:rPr>
          <w:rFonts w:cs="Arial"/>
          <w:lang w:val="es-ES"/>
        </w:rPr>
        <w:t xml:space="preserve"> y proyectos de manejo y adaptación.</w:t>
      </w:r>
      <w:r w:rsidR="00C633F7" w:rsidRPr="00B3315F">
        <w:rPr>
          <w:rFonts w:cs="Arial"/>
          <w:lang w:val="es-ES"/>
        </w:rPr>
        <w:t xml:space="preserve"> </w:t>
      </w:r>
    </w:p>
    <w:p w14:paraId="578DE85B" w14:textId="77777777" w:rsidR="00B26E72" w:rsidRPr="00B3315F" w:rsidRDefault="00B26E72" w:rsidP="00B26E72">
      <w:pPr>
        <w:widowControl w:val="0"/>
        <w:tabs>
          <w:tab w:val="left" w:pos="540"/>
          <w:tab w:val="left" w:pos="720"/>
        </w:tabs>
        <w:autoSpaceDE w:val="0"/>
        <w:autoSpaceDN w:val="0"/>
        <w:adjustRightInd w:val="0"/>
        <w:spacing w:after="0" w:line="240" w:lineRule="auto"/>
        <w:contextualSpacing/>
        <w:jc w:val="both"/>
        <w:rPr>
          <w:rFonts w:cs="Arial"/>
          <w:lang w:val="es-ES"/>
        </w:rPr>
      </w:pPr>
    </w:p>
    <w:p w14:paraId="1EE6F251" w14:textId="42D3664D" w:rsidR="00C633F7" w:rsidRDefault="003C20D5" w:rsidP="00FF2C7B">
      <w:pPr>
        <w:widowControl w:val="0"/>
        <w:numPr>
          <w:ilvl w:val="0"/>
          <w:numId w:val="17"/>
        </w:numPr>
        <w:tabs>
          <w:tab w:val="left" w:pos="540"/>
        </w:tabs>
        <w:autoSpaceDE w:val="0"/>
        <w:autoSpaceDN w:val="0"/>
        <w:adjustRightInd w:val="0"/>
        <w:spacing w:after="0" w:line="240" w:lineRule="auto"/>
        <w:ind w:left="540" w:hanging="540"/>
        <w:jc w:val="both"/>
        <w:rPr>
          <w:rFonts w:cs="Arial"/>
          <w:lang w:val="es-ES"/>
        </w:rPr>
      </w:pPr>
      <w:r w:rsidRPr="00B3315F">
        <w:rPr>
          <w:rFonts w:cs="Arial"/>
          <w:lang w:val="es-ES"/>
        </w:rPr>
        <w:t xml:space="preserve">Elaborar directrices </w:t>
      </w:r>
      <w:r w:rsidR="00C633F7" w:rsidRPr="00B3315F">
        <w:rPr>
          <w:rFonts w:cs="Arial"/>
          <w:lang w:val="es-ES"/>
        </w:rPr>
        <w:t xml:space="preserve">(genérica, nacional y/o subnacional, según proceda) </w:t>
      </w:r>
      <w:r w:rsidR="00137736" w:rsidRPr="00B3315F">
        <w:rPr>
          <w:rFonts w:cs="Arial"/>
          <w:lang w:val="es-ES"/>
        </w:rPr>
        <w:t xml:space="preserve">para proyectos de mitigación y adaptación humana a fin de asegurar que no sean perjudiciales para las especies migratorias. </w:t>
      </w:r>
      <w:r w:rsidR="00C633F7" w:rsidRPr="00B3315F">
        <w:rPr>
          <w:rFonts w:cs="Arial"/>
          <w:lang w:val="es-ES"/>
        </w:rPr>
        <w:t xml:space="preserve"> </w:t>
      </w:r>
    </w:p>
    <w:p w14:paraId="3789134C" w14:textId="77777777" w:rsidR="00B26E72" w:rsidRPr="00B3315F" w:rsidRDefault="00B26E72" w:rsidP="00B26E72">
      <w:pPr>
        <w:widowControl w:val="0"/>
        <w:tabs>
          <w:tab w:val="left" w:pos="540"/>
        </w:tabs>
        <w:autoSpaceDE w:val="0"/>
        <w:autoSpaceDN w:val="0"/>
        <w:adjustRightInd w:val="0"/>
        <w:spacing w:after="0" w:line="240" w:lineRule="auto"/>
        <w:jc w:val="both"/>
        <w:rPr>
          <w:rFonts w:cs="Arial"/>
          <w:lang w:val="es-ES"/>
        </w:rPr>
      </w:pPr>
    </w:p>
    <w:p w14:paraId="74B232B1" w14:textId="79FC68A7" w:rsidR="00C633F7" w:rsidRDefault="00137736" w:rsidP="00FF2C7B">
      <w:pPr>
        <w:widowControl w:val="0"/>
        <w:numPr>
          <w:ilvl w:val="0"/>
          <w:numId w:val="17"/>
        </w:numPr>
        <w:tabs>
          <w:tab w:val="left" w:pos="540"/>
          <w:tab w:val="left" w:pos="720"/>
        </w:tabs>
        <w:autoSpaceDE w:val="0"/>
        <w:autoSpaceDN w:val="0"/>
        <w:adjustRightInd w:val="0"/>
        <w:spacing w:after="0" w:line="240" w:lineRule="auto"/>
        <w:ind w:left="540" w:hanging="540"/>
        <w:contextualSpacing/>
        <w:jc w:val="both"/>
        <w:rPr>
          <w:rFonts w:cs="Arial"/>
          <w:lang w:val="es-ES"/>
        </w:rPr>
      </w:pPr>
      <w:r>
        <w:rPr>
          <w:rFonts w:cs="Arial"/>
          <w:lang w:val="es-ES"/>
        </w:rPr>
        <w:t>Asegurar que la e</w:t>
      </w:r>
      <w:r w:rsidR="005A7C2A" w:rsidRPr="00810763">
        <w:rPr>
          <w:rFonts w:cs="Arial"/>
          <w:lang w:val="es-ES"/>
        </w:rPr>
        <w:t>valuación ambiental estratégica de programas, evaluación del impacto ambiental de proyectos y evaluación del impacto acumulativo de múltiples proyectos,</w:t>
      </w:r>
      <w:r w:rsidR="00EE4635" w:rsidRPr="00EE4635">
        <w:rPr>
          <w:lang w:val="es-ES"/>
        </w:rPr>
        <w:t xml:space="preserve"> se lleve a cabo la evaluación de los efectos en el medio ambiente antes de emprender grandes proyectos de adaptación y mitigación, así como proyectos de exploración y producción teniendo en cuenta los efectos sobre las especies migratorias.</w:t>
      </w:r>
      <w:r w:rsidR="0035583E" w:rsidRPr="00810763">
        <w:rPr>
          <w:rFonts w:cs="Arial"/>
          <w:lang w:val="es-ES"/>
        </w:rPr>
        <w:t xml:space="preserve"> </w:t>
      </w:r>
      <w:r w:rsidR="005A7C2A" w:rsidRPr="00810763">
        <w:rPr>
          <w:rFonts w:cs="Arial"/>
          <w:lang w:val="es-ES"/>
        </w:rPr>
        <w:t xml:space="preserve">para determinar soluciones beneficiosas para todos y evitar los proyectos que conduzcan a resultados perversos. </w:t>
      </w:r>
    </w:p>
    <w:p w14:paraId="1A6D7144" w14:textId="77777777" w:rsidR="00B26E72" w:rsidRPr="00810763" w:rsidRDefault="00B26E72" w:rsidP="00B26E72">
      <w:pPr>
        <w:widowControl w:val="0"/>
        <w:tabs>
          <w:tab w:val="left" w:pos="540"/>
          <w:tab w:val="left" w:pos="720"/>
        </w:tabs>
        <w:autoSpaceDE w:val="0"/>
        <w:autoSpaceDN w:val="0"/>
        <w:adjustRightInd w:val="0"/>
        <w:spacing w:after="0" w:line="240" w:lineRule="auto"/>
        <w:contextualSpacing/>
        <w:jc w:val="both"/>
        <w:rPr>
          <w:rFonts w:cs="Arial"/>
          <w:lang w:val="es-ES"/>
        </w:rPr>
      </w:pPr>
    </w:p>
    <w:p w14:paraId="295B8738" w14:textId="77777777" w:rsidR="000114F6" w:rsidRDefault="00DD5FFD" w:rsidP="00FF2C7B">
      <w:pPr>
        <w:widowControl w:val="0"/>
        <w:numPr>
          <w:ilvl w:val="0"/>
          <w:numId w:val="17"/>
        </w:numPr>
        <w:tabs>
          <w:tab w:val="left" w:pos="540"/>
          <w:tab w:val="left" w:pos="720"/>
        </w:tabs>
        <w:autoSpaceDE w:val="0"/>
        <w:autoSpaceDN w:val="0"/>
        <w:adjustRightInd w:val="0"/>
        <w:spacing w:after="0" w:line="240" w:lineRule="auto"/>
        <w:ind w:left="540" w:hanging="540"/>
        <w:contextualSpacing/>
        <w:jc w:val="both"/>
        <w:rPr>
          <w:rFonts w:cs="Arial"/>
          <w:lang w:val="es-ES"/>
        </w:rPr>
      </w:pPr>
      <w:r w:rsidRPr="00DD5FFD">
        <w:rPr>
          <w:lang w:val="es-ES"/>
        </w:rPr>
        <w:t>Asegurarse de que en los proyectos de mitigación y adaptación se incorpora</w:t>
      </w:r>
      <w:r>
        <w:rPr>
          <w:lang w:val="es-ES"/>
        </w:rPr>
        <w:t xml:space="preserve">n actividades de </w:t>
      </w:r>
      <w:r w:rsidRPr="00DD5FFD">
        <w:rPr>
          <w:lang w:val="es-ES"/>
        </w:rPr>
        <w:t>gestión adaptativa</w:t>
      </w:r>
      <w:r>
        <w:rPr>
          <w:lang w:val="es-ES"/>
        </w:rPr>
        <w:t>.</w:t>
      </w:r>
      <w:r w:rsidR="00D05707" w:rsidRPr="00810763">
        <w:rPr>
          <w:rFonts w:cs="Arial"/>
          <w:lang w:val="es-ES"/>
        </w:rPr>
        <w:t xml:space="preserve"> Incluir la comprensión de cómo el impacto de los proyectos puede variar según la hora del día o el clima; por ejemplo, en su visibilidad para las especies migratorias.</w:t>
      </w:r>
    </w:p>
    <w:p w14:paraId="79759D9F" w14:textId="77777777" w:rsidR="00B26E72" w:rsidRDefault="00B26E72" w:rsidP="00B26E72">
      <w:pPr>
        <w:widowControl w:val="0"/>
        <w:tabs>
          <w:tab w:val="left" w:pos="540"/>
          <w:tab w:val="left" w:pos="720"/>
        </w:tabs>
        <w:autoSpaceDE w:val="0"/>
        <w:autoSpaceDN w:val="0"/>
        <w:adjustRightInd w:val="0"/>
        <w:spacing w:after="0" w:line="240" w:lineRule="auto"/>
        <w:contextualSpacing/>
        <w:jc w:val="both"/>
        <w:rPr>
          <w:rFonts w:cs="Arial"/>
          <w:lang w:val="es-ES"/>
        </w:rPr>
      </w:pPr>
    </w:p>
    <w:p w14:paraId="50B4F352" w14:textId="0A258016" w:rsidR="00C633F7" w:rsidRPr="00B26E72" w:rsidRDefault="00D05707" w:rsidP="00FF2C7B">
      <w:pPr>
        <w:widowControl w:val="0"/>
        <w:numPr>
          <w:ilvl w:val="0"/>
          <w:numId w:val="17"/>
        </w:numPr>
        <w:tabs>
          <w:tab w:val="left" w:pos="540"/>
          <w:tab w:val="left" w:pos="720"/>
        </w:tabs>
        <w:autoSpaceDE w:val="0"/>
        <w:autoSpaceDN w:val="0"/>
        <w:adjustRightInd w:val="0"/>
        <w:spacing w:after="0" w:line="240" w:lineRule="auto"/>
        <w:ind w:left="540" w:hanging="540"/>
        <w:contextualSpacing/>
        <w:jc w:val="both"/>
        <w:rPr>
          <w:rFonts w:cs="Arial"/>
          <w:lang w:val="es-ES"/>
        </w:rPr>
      </w:pPr>
      <w:r w:rsidRPr="00810763">
        <w:rPr>
          <w:rFonts w:cs="Arial"/>
          <w:lang w:val="es-ES"/>
        </w:rPr>
        <w:t xml:space="preserve"> </w:t>
      </w:r>
      <w:r w:rsidR="000114F6" w:rsidRPr="000114F6">
        <w:rPr>
          <w:lang w:val="es-ES"/>
        </w:rPr>
        <w:t xml:space="preserve">Reconociendo que existe considerable incertidumbre en cuanto a la capacidad efectiva de resarcimiento como enfoque para compensar los efectos perjudiciales de la </w:t>
      </w:r>
      <w:r w:rsidR="000114F6" w:rsidRPr="000114F6">
        <w:rPr>
          <w:lang w:val="es-ES"/>
        </w:rPr>
        <w:lastRenderedPageBreak/>
        <w:t>mitigación y la adaptación humana, emprender investigaciones para documentar la evaluación de la probable función que desempeñan los enfoques compensatorios o de resarcimiento destinados a reducir e impedir los efectos perjudiciales de los proyectos de mitigación y adaptación en las especies migratorias.</w:t>
      </w:r>
    </w:p>
    <w:p w14:paraId="22A7151B" w14:textId="77777777" w:rsidR="00B26E72" w:rsidRPr="000114F6" w:rsidRDefault="00B26E72" w:rsidP="00B26E72">
      <w:pPr>
        <w:widowControl w:val="0"/>
        <w:tabs>
          <w:tab w:val="left" w:pos="540"/>
          <w:tab w:val="left" w:pos="720"/>
        </w:tabs>
        <w:autoSpaceDE w:val="0"/>
        <w:autoSpaceDN w:val="0"/>
        <w:adjustRightInd w:val="0"/>
        <w:spacing w:after="0" w:line="240" w:lineRule="auto"/>
        <w:contextualSpacing/>
        <w:jc w:val="both"/>
        <w:rPr>
          <w:rFonts w:cs="Arial"/>
          <w:lang w:val="es-ES"/>
        </w:rPr>
      </w:pPr>
    </w:p>
    <w:p w14:paraId="3AB32007" w14:textId="50BA563E" w:rsidR="000114F6" w:rsidRPr="003C61F8" w:rsidRDefault="003C61F8" w:rsidP="00FF2C7B">
      <w:pPr>
        <w:widowControl w:val="0"/>
        <w:numPr>
          <w:ilvl w:val="0"/>
          <w:numId w:val="17"/>
        </w:numPr>
        <w:tabs>
          <w:tab w:val="left" w:pos="540"/>
          <w:tab w:val="left" w:pos="720"/>
        </w:tabs>
        <w:autoSpaceDE w:val="0"/>
        <w:autoSpaceDN w:val="0"/>
        <w:adjustRightInd w:val="0"/>
        <w:spacing w:after="0" w:line="240" w:lineRule="auto"/>
        <w:ind w:left="540" w:hanging="540"/>
        <w:contextualSpacing/>
        <w:jc w:val="both"/>
        <w:rPr>
          <w:rFonts w:cs="Arial"/>
          <w:lang w:val="es-ES"/>
        </w:rPr>
      </w:pPr>
      <w:r w:rsidRPr="003C61F8">
        <w:rPr>
          <w:lang w:val="es-ES"/>
        </w:rPr>
        <w:t>Elaborar y aplicar metodologías apropiadas para detectar posibles efectos acumulativos de los proyectos de mitigación y adaptación a lo largo de todo el ciclo de vida de las especies migratorias, incluidos los lugares de cría, hibernación y de escala, así como los efectos sobre las rutas migratorias. Estas metodologías deberían aplicarse a nivel de poblaciones regionales, nacionales o internacionales, según corresponda.</w:t>
      </w:r>
    </w:p>
    <w:p w14:paraId="2B11EACE" w14:textId="77777777" w:rsidR="003C61F8" w:rsidRDefault="003C61F8" w:rsidP="00BC736C">
      <w:pPr>
        <w:pStyle w:val="ListParagraph"/>
        <w:spacing w:after="0" w:line="240" w:lineRule="auto"/>
        <w:rPr>
          <w:rFonts w:cs="Arial"/>
          <w:lang w:val="es-ES"/>
        </w:rPr>
      </w:pPr>
    </w:p>
    <w:p w14:paraId="6AFDF0F6" w14:textId="120B1C82" w:rsidR="003C61F8" w:rsidRPr="00B26E72" w:rsidRDefault="00A50A5F" w:rsidP="00FF2C7B">
      <w:pPr>
        <w:widowControl w:val="0"/>
        <w:numPr>
          <w:ilvl w:val="0"/>
          <w:numId w:val="17"/>
        </w:numPr>
        <w:tabs>
          <w:tab w:val="left" w:pos="540"/>
          <w:tab w:val="left" w:pos="720"/>
        </w:tabs>
        <w:autoSpaceDE w:val="0"/>
        <w:autoSpaceDN w:val="0"/>
        <w:adjustRightInd w:val="0"/>
        <w:spacing w:after="0" w:line="240" w:lineRule="auto"/>
        <w:ind w:left="540" w:hanging="540"/>
        <w:contextualSpacing/>
        <w:jc w:val="both"/>
        <w:rPr>
          <w:rFonts w:cs="Arial"/>
          <w:lang w:val="es-ES"/>
        </w:rPr>
      </w:pPr>
      <w:r w:rsidRPr="00A50A5F">
        <w:rPr>
          <w:lang w:val="es-ES"/>
        </w:rPr>
        <w:t>Asegurarse de que en los lugares en los que los efectos sobre las especies migratorias son considerables, las estructuras de energía renovable y de adaptación al cambio climático y la mitigación de sus efectos funcionen de manera que se eliminen o reduzcan al mínimo los efectos perjudiciales sobre las especies migratorias (p. ej. estableciendo cierres temporales de breve duración o elevando el límite de velocidad mínima del viento para la entrada en funcionamiento de las turbinas, por lo que respecta a los parques eólicos).</w:t>
      </w:r>
    </w:p>
    <w:p w14:paraId="59661A2A" w14:textId="77777777" w:rsidR="00B26E72" w:rsidRPr="00A50A5F" w:rsidRDefault="00B26E72" w:rsidP="00B26E72">
      <w:pPr>
        <w:widowControl w:val="0"/>
        <w:tabs>
          <w:tab w:val="left" w:pos="540"/>
          <w:tab w:val="left" w:pos="720"/>
        </w:tabs>
        <w:autoSpaceDE w:val="0"/>
        <w:autoSpaceDN w:val="0"/>
        <w:adjustRightInd w:val="0"/>
        <w:spacing w:after="0" w:line="240" w:lineRule="auto"/>
        <w:contextualSpacing/>
        <w:jc w:val="both"/>
        <w:rPr>
          <w:rFonts w:cs="Arial"/>
          <w:lang w:val="es-ES"/>
        </w:rPr>
      </w:pPr>
    </w:p>
    <w:p w14:paraId="0B507180" w14:textId="07716B0B" w:rsidR="00A50A5F" w:rsidRPr="00B26E72" w:rsidRDefault="00E14962" w:rsidP="00FF2C7B">
      <w:pPr>
        <w:widowControl w:val="0"/>
        <w:numPr>
          <w:ilvl w:val="0"/>
          <w:numId w:val="17"/>
        </w:numPr>
        <w:tabs>
          <w:tab w:val="left" w:pos="540"/>
          <w:tab w:val="left" w:pos="720"/>
        </w:tabs>
        <w:autoSpaceDE w:val="0"/>
        <w:autoSpaceDN w:val="0"/>
        <w:adjustRightInd w:val="0"/>
        <w:spacing w:after="0" w:line="240" w:lineRule="auto"/>
        <w:ind w:left="540" w:hanging="540"/>
        <w:contextualSpacing/>
        <w:jc w:val="both"/>
        <w:rPr>
          <w:rFonts w:cs="Arial"/>
          <w:lang w:val="es-ES"/>
        </w:rPr>
      </w:pPr>
      <w:r w:rsidRPr="00E14962">
        <w:rPr>
          <w:lang w:val="es-ES"/>
        </w:rPr>
        <w:t>Asegurarse de que toda medida de adaptación al cambio climático y la mitigación de sus efectos contenga salvaguardas sociales y ambientales adecuadas en todas las fases, teniendo en cuenta las necesidades de las especies incluidas en las listas de la CMS.</w:t>
      </w:r>
    </w:p>
    <w:p w14:paraId="3D7BB4DF" w14:textId="77777777" w:rsidR="00B26E72" w:rsidRPr="00E14962" w:rsidRDefault="00B26E72" w:rsidP="00B26E72">
      <w:pPr>
        <w:widowControl w:val="0"/>
        <w:tabs>
          <w:tab w:val="left" w:pos="540"/>
          <w:tab w:val="left" w:pos="720"/>
        </w:tabs>
        <w:autoSpaceDE w:val="0"/>
        <w:autoSpaceDN w:val="0"/>
        <w:adjustRightInd w:val="0"/>
        <w:spacing w:after="0" w:line="240" w:lineRule="auto"/>
        <w:contextualSpacing/>
        <w:jc w:val="both"/>
        <w:rPr>
          <w:rFonts w:cs="Arial"/>
          <w:lang w:val="es-ES"/>
        </w:rPr>
      </w:pPr>
    </w:p>
    <w:p w14:paraId="76E7FBA4" w14:textId="1FFD0DD9" w:rsidR="00E14962" w:rsidRPr="00810763" w:rsidRDefault="00E14962" w:rsidP="00FF2C7B">
      <w:pPr>
        <w:widowControl w:val="0"/>
        <w:numPr>
          <w:ilvl w:val="0"/>
          <w:numId w:val="17"/>
        </w:numPr>
        <w:tabs>
          <w:tab w:val="left" w:pos="540"/>
          <w:tab w:val="left" w:pos="720"/>
        </w:tabs>
        <w:autoSpaceDE w:val="0"/>
        <w:autoSpaceDN w:val="0"/>
        <w:adjustRightInd w:val="0"/>
        <w:spacing w:after="0" w:line="240" w:lineRule="auto"/>
        <w:ind w:left="540" w:hanging="540"/>
        <w:contextualSpacing/>
        <w:jc w:val="both"/>
        <w:rPr>
          <w:rFonts w:cs="Arial"/>
          <w:lang w:val="es-ES"/>
        </w:rPr>
      </w:pPr>
      <w:r w:rsidRPr="00E14962">
        <w:rPr>
          <w:lang w:val="es-ES"/>
        </w:rPr>
        <w:t>Asegurarse de que la mejor información científica disponible sobre los efectos del cambio climático sobre las especies migratorias sea accesible y utilizable para la planificación y la adopción de decisiones.</w:t>
      </w:r>
    </w:p>
    <w:p w14:paraId="2282C103" w14:textId="77777777" w:rsidR="00C633F7" w:rsidRPr="00E14962" w:rsidRDefault="00C633F7" w:rsidP="00BC736C">
      <w:pPr>
        <w:tabs>
          <w:tab w:val="left" w:pos="1297"/>
        </w:tabs>
        <w:spacing w:after="0" w:line="240" w:lineRule="auto"/>
        <w:contextualSpacing/>
        <w:jc w:val="both"/>
        <w:rPr>
          <w:rFonts w:cs="Arial"/>
          <w:lang w:val="es-ES"/>
        </w:rPr>
      </w:pPr>
    </w:p>
    <w:p w14:paraId="06E4131D" w14:textId="21714B41" w:rsidR="00C633F7" w:rsidRDefault="000F16E7" w:rsidP="00BC736C">
      <w:pPr>
        <w:tabs>
          <w:tab w:val="left" w:pos="220"/>
          <w:tab w:val="left" w:pos="720"/>
        </w:tabs>
        <w:spacing w:after="0" w:line="240" w:lineRule="auto"/>
        <w:contextualSpacing/>
        <w:jc w:val="both"/>
        <w:rPr>
          <w:rFonts w:cs="Arial"/>
          <w:b/>
          <w:u w:val="single"/>
          <w:lang w:val="es-ES"/>
        </w:rPr>
      </w:pPr>
      <w:r w:rsidRPr="000F16E7">
        <w:rPr>
          <w:rFonts w:cs="Arial"/>
          <w:b/>
          <w:u w:val="single"/>
          <w:lang w:val="es-ES"/>
        </w:rPr>
        <w:t>Intercambio de conocimientos y capacitación</w:t>
      </w:r>
    </w:p>
    <w:p w14:paraId="1C18CEF8" w14:textId="77777777" w:rsidR="00B26E72" w:rsidRPr="000F16E7" w:rsidRDefault="00B26E72" w:rsidP="00BC736C">
      <w:pPr>
        <w:tabs>
          <w:tab w:val="left" w:pos="220"/>
          <w:tab w:val="left" w:pos="720"/>
        </w:tabs>
        <w:spacing w:after="0" w:line="240" w:lineRule="auto"/>
        <w:contextualSpacing/>
        <w:jc w:val="both"/>
        <w:rPr>
          <w:rFonts w:cs="Arial"/>
          <w:lang w:val="es-ES"/>
        </w:rPr>
      </w:pPr>
    </w:p>
    <w:p w14:paraId="5D3871F1" w14:textId="156D8AD4" w:rsidR="00341025" w:rsidRDefault="00AC1856" w:rsidP="00FF2C7B">
      <w:pPr>
        <w:widowControl w:val="0"/>
        <w:numPr>
          <w:ilvl w:val="0"/>
          <w:numId w:val="17"/>
        </w:numPr>
        <w:tabs>
          <w:tab w:val="left" w:pos="426"/>
          <w:tab w:val="left" w:pos="720"/>
        </w:tabs>
        <w:autoSpaceDE w:val="0"/>
        <w:autoSpaceDN w:val="0"/>
        <w:adjustRightInd w:val="0"/>
        <w:spacing w:after="0" w:line="240" w:lineRule="auto"/>
        <w:ind w:left="426" w:hanging="426"/>
        <w:contextualSpacing/>
        <w:jc w:val="both"/>
        <w:rPr>
          <w:rFonts w:cs="Arial"/>
          <w:lang w:val="es-ES"/>
        </w:rPr>
      </w:pPr>
      <w:r w:rsidRPr="00AC1856">
        <w:rPr>
          <w:rFonts w:cs="Arial"/>
          <w:lang w:val="es-ES"/>
        </w:rPr>
        <w:t>Aumentar la concienciación entre las autoridades competentes sobre los impactos del cambio climático en las especies migratorias y los beneficios de la conservación de las especies migratorias para hacer frente al cambio climático.</w:t>
      </w:r>
    </w:p>
    <w:p w14:paraId="3D1A1883" w14:textId="77777777" w:rsidR="00AC1856" w:rsidRPr="00341025" w:rsidRDefault="00AC1856" w:rsidP="00AC1856">
      <w:pPr>
        <w:widowControl w:val="0"/>
        <w:tabs>
          <w:tab w:val="left" w:pos="426"/>
          <w:tab w:val="left" w:pos="720"/>
        </w:tabs>
        <w:autoSpaceDE w:val="0"/>
        <w:autoSpaceDN w:val="0"/>
        <w:adjustRightInd w:val="0"/>
        <w:spacing w:after="0" w:line="240" w:lineRule="auto"/>
        <w:ind w:left="426"/>
        <w:contextualSpacing/>
        <w:jc w:val="both"/>
        <w:rPr>
          <w:rFonts w:cs="Arial"/>
          <w:lang w:val="es-ES"/>
        </w:rPr>
      </w:pPr>
    </w:p>
    <w:p w14:paraId="76BDEFF0" w14:textId="0325D3BB" w:rsidR="00C633F7" w:rsidRDefault="000F16E7" w:rsidP="00FF2C7B">
      <w:pPr>
        <w:widowControl w:val="0"/>
        <w:numPr>
          <w:ilvl w:val="0"/>
          <w:numId w:val="17"/>
        </w:numPr>
        <w:tabs>
          <w:tab w:val="left" w:pos="426"/>
          <w:tab w:val="left" w:pos="720"/>
        </w:tabs>
        <w:autoSpaceDE w:val="0"/>
        <w:autoSpaceDN w:val="0"/>
        <w:adjustRightInd w:val="0"/>
        <w:spacing w:after="0" w:line="240" w:lineRule="auto"/>
        <w:ind w:left="426" w:hanging="426"/>
        <w:contextualSpacing/>
        <w:jc w:val="both"/>
        <w:rPr>
          <w:rFonts w:cs="Arial"/>
          <w:lang w:val="es-ES"/>
        </w:rPr>
      </w:pPr>
      <w:r w:rsidRPr="00E027D8">
        <w:rPr>
          <w:lang w:val="es-ES"/>
        </w:rPr>
        <w:t>Incrementar la sensibilización acerca de los efectos del cambio climático sobre las especies migratorias</w:t>
      </w:r>
      <w:r w:rsidR="007503C9" w:rsidRPr="00E027D8">
        <w:rPr>
          <w:lang w:val="es-ES"/>
        </w:rPr>
        <w:t>, e</w:t>
      </w:r>
      <w:r w:rsidR="00C633F7" w:rsidRPr="00E027D8">
        <w:rPr>
          <w:rFonts w:cs="Arial"/>
          <w:lang w:val="es-ES"/>
        </w:rPr>
        <w:t>n las autoridades competentes.</w:t>
      </w:r>
      <w:r w:rsidR="00EB3694" w:rsidRPr="00E027D8">
        <w:rPr>
          <w:rFonts w:cs="Arial"/>
          <w:lang w:val="es-ES"/>
        </w:rPr>
        <w:t xml:space="preserve"> </w:t>
      </w:r>
    </w:p>
    <w:p w14:paraId="7480FB00" w14:textId="77777777" w:rsidR="00B26E72" w:rsidRPr="00E027D8" w:rsidRDefault="00B26E72" w:rsidP="00B26E72">
      <w:pPr>
        <w:widowControl w:val="0"/>
        <w:tabs>
          <w:tab w:val="left" w:pos="426"/>
          <w:tab w:val="left" w:pos="720"/>
        </w:tabs>
        <w:autoSpaceDE w:val="0"/>
        <w:autoSpaceDN w:val="0"/>
        <w:adjustRightInd w:val="0"/>
        <w:spacing w:after="0" w:line="240" w:lineRule="auto"/>
        <w:contextualSpacing/>
        <w:jc w:val="both"/>
        <w:rPr>
          <w:rFonts w:cs="Arial"/>
          <w:lang w:val="es-ES"/>
        </w:rPr>
      </w:pPr>
    </w:p>
    <w:p w14:paraId="50B6EA58" w14:textId="749B8E78" w:rsidR="007503C9" w:rsidRPr="00E027D8" w:rsidRDefault="007503C9" w:rsidP="00FF2C7B">
      <w:pPr>
        <w:widowControl w:val="0"/>
        <w:numPr>
          <w:ilvl w:val="0"/>
          <w:numId w:val="17"/>
        </w:numPr>
        <w:tabs>
          <w:tab w:val="left" w:pos="426"/>
          <w:tab w:val="left" w:pos="720"/>
        </w:tabs>
        <w:autoSpaceDE w:val="0"/>
        <w:autoSpaceDN w:val="0"/>
        <w:adjustRightInd w:val="0"/>
        <w:spacing w:after="80" w:line="240" w:lineRule="auto"/>
        <w:ind w:left="426" w:hanging="426"/>
        <w:contextualSpacing/>
        <w:jc w:val="both"/>
        <w:rPr>
          <w:rFonts w:cs="Arial"/>
          <w:lang w:val="es-ES"/>
        </w:rPr>
      </w:pPr>
      <w:r w:rsidRPr="00E027D8">
        <w:rPr>
          <w:lang w:val="es-ES"/>
        </w:rPr>
        <w:t>Encargar estudios técnicos y directrices sobre mejores prácticas y fomentar la publicación, el intercambio y la distribución de revistas científicas sobre los siguientes temas:</w:t>
      </w:r>
    </w:p>
    <w:p w14:paraId="76005A4A" w14:textId="2CD4D130" w:rsidR="00C633F7" w:rsidRPr="00E027D8" w:rsidRDefault="00E027D8"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4"/>
        <w:contextualSpacing w:val="0"/>
        <w:jc w:val="both"/>
        <w:rPr>
          <w:rFonts w:cs="Arial"/>
          <w:lang w:val="es-ES"/>
        </w:rPr>
      </w:pPr>
      <w:r w:rsidRPr="00E027D8">
        <w:rPr>
          <w:lang w:val="es-ES"/>
        </w:rPr>
        <w:t xml:space="preserve">los efectos del cambio climático sobre las especies migratorias; </w:t>
      </w:r>
      <w:r w:rsidR="00C633F7" w:rsidRPr="00E027D8">
        <w:rPr>
          <w:rFonts w:cs="Arial"/>
          <w:lang w:val="es-ES"/>
        </w:rPr>
        <w:t xml:space="preserve"> </w:t>
      </w:r>
    </w:p>
    <w:p w14:paraId="1E92D0F5" w14:textId="77777777" w:rsidR="00E027D8" w:rsidRPr="00E027D8" w:rsidRDefault="00E027D8" w:rsidP="00FF2C7B">
      <w:pPr>
        <w:pStyle w:val="ListParagraph"/>
        <w:widowControl w:val="0"/>
        <w:numPr>
          <w:ilvl w:val="1"/>
          <w:numId w:val="17"/>
        </w:numPr>
        <w:tabs>
          <w:tab w:val="left" w:pos="220"/>
          <w:tab w:val="left" w:pos="720"/>
        </w:tabs>
        <w:autoSpaceDE w:val="0"/>
        <w:autoSpaceDN w:val="0"/>
        <w:adjustRightInd w:val="0"/>
        <w:spacing w:after="80" w:line="240" w:lineRule="auto"/>
        <w:ind w:left="709" w:hanging="284"/>
        <w:contextualSpacing w:val="0"/>
        <w:jc w:val="both"/>
        <w:rPr>
          <w:rFonts w:cs="Arial"/>
          <w:lang w:val="es-ES"/>
        </w:rPr>
      </w:pPr>
      <w:r w:rsidRPr="00E027D8">
        <w:rPr>
          <w:lang w:val="es-ES"/>
        </w:rPr>
        <w:t xml:space="preserve">el potencial de la gestión de la conservación de aumentar la resistencia, la capacidad de recuperación y adaptación de las poblaciones de especies migratorias al cambio climático; </w:t>
      </w:r>
    </w:p>
    <w:p w14:paraId="11E83CCB" w14:textId="01670AD1" w:rsidR="00C633F7" w:rsidRDefault="00E027D8" w:rsidP="00FF2C7B">
      <w:pPr>
        <w:pStyle w:val="ListParagraph"/>
        <w:widowControl w:val="0"/>
        <w:numPr>
          <w:ilvl w:val="1"/>
          <w:numId w:val="17"/>
        </w:numPr>
        <w:tabs>
          <w:tab w:val="left" w:pos="220"/>
          <w:tab w:val="left" w:pos="720"/>
        </w:tabs>
        <w:autoSpaceDE w:val="0"/>
        <w:autoSpaceDN w:val="0"/>
        <w:adjustRightInd w:val="0"/>
        <w:spacing w:after="80" w:line="240" w:lineRule="auto"/>
        <w:ind w:left="720" w:hanging="288"/>
        <w:contextualSpacing w:val="0"/>
        <w:jc w:val="both"/>
        <w:rPr>
          <w:rFonts w:cs="Arial"/>
          <w:lang w:val="es-ES"/>
        </w:rPr>
      </w:pPr>
      <w:r w:rsidRPr="00E027D8">
        <w:rPr>
          <w:lang w:val="es-ES"/>
        </w:rPr>
        <w:t>y o los efectos de la adaptación al cambio climático antropogénico y la mitigación de sus efectos sobre las especies migratorias.</w:t>
      </w:r>
      <w:r w:rsidR="00C633F7" w:rsidRPr="00E027D8">
        <w:rPr>
          <w:rFonts w:cs="Arial"/>
          <w:lang w:val="es-ES"/>
        </w:rPr>
        <w:t xml:space="preserve"> </w:t>
      </w:r>
    </w:p>
    <w:p w14:paraId="685D36D1" w14:textId="64156BEA" w:rsidR="007A29AA" w:rsidRDefault="007A29AA" w:rsidP="00FF2C7B">
      <w:pPr>
        <w:pStyle w:val="ListParagraph"/>
        <w:widowControl w:val="0"/>
        <w:numPr>
          <w:ilvl w:val="1"/>
          <w:numId w:val="17"/>
        </w:numPr>
        <w:tabs>
          <w:tab w:val="left" w:pos="220"/>
          <w:tab w:val="left" w:pos="720"/>
        </w:tabs>
        <w:autoSpaceDE w:val="0"/>
        <w:autoSpaceDN w:val="0"/>
        <w:adjustRightInd w:val="0"/>
        <w:spacing w:after="0" w:line="240" w:lineRule="auto"/>
        <w:ind w:left="709" w:hanging="284"/>
        <w:contextualSpacing w:val="0"/>
        <w:jc w:val="both"/>
        <w:rPr>
          <w:rFonts w:cs="Arial"/>
          <w:lang w:val="es-ES"/>
        </w:rPr>
      </w:pPr>
      <w:r w:rsidRPr="007A29AA">
        <w:rPr>
          <w:rFonts w:cs="Arial"/>
          <w:lang w:val="es-ES"/>
        </w:rPr>
        <w:t>el papel potencial de la conservación de las especies migratorias en el mantenimiento y la mejora de la funcionalidad de ecosistemas importantes para mitigar el cambio climático y adaptarse a él.</w:t>
      </w:r>
    </w:p>
    <w:p w14:paraId="0CC69305" w14:textId="77777777" w:rsidR="00B26E72" w:rsidRPr="00B26E72" w:rsidRDefault="00B26E72" w:rsidP="00B26E72">
      <w:pPr>
        <w:widowControl w:val="0"/>
        <w:tabs>
          <w:tab w:val="left" w:pos="220"/>
          <w:tab w:val="left" w:pos="720"/>
        </w:tabs>
        <w:autoSpaceDE w:val="0"/>
        <w:autoSpaceDN w:val="0"/>
        <w:adjustRightInd w:val="0"/>
        <w:spacing w:after="0" w:line="240" w:lineRule="auto"/>
        <w:ind w:left="425"/>
        <w:jc w:val="both"/>
        <w:rPr>
          <w:rFonts w:cs="Arial"/>
          <w:lang w:val="es-ES"/>
        </w:rPr>
      </w:pPr>
    </w:p>
    <w:p w14:paraId="1570ECF3" w14:textId="2A12BB70" w:rsidR="00C633F7" w:rsidRPr="00810763" w:rsidRDefault="00C633F7" w:rsidP="00FF2C7B">
      <w:pPr>
        <w:pStyle w:val="ListParagraph"/>
        <w:widowControl w:val="0"/>
        <w:numPr>
          <w:ilvl w:val="0"/>
          <w:numId w:val="17"/>
        </w:numPr>
        <w:tabs>
          <w:tab w:val="left" w:pos="426"/>
          <w:tab w:val="left" w:pos="720"/>
        </w:tabs>
        <w:autoSpaceDE w:val="0"/>
        <w:autoSpaceDN w:val="0"/>
        <w:adjustRightInd w:val="0"/>
        <w:spacing w:after="0" w:line="240" w:lineRule="auto"/>
        <w:ind w:left="360"/>
        <w:contextualSpacing w:val="0"/>
        <w:jc w:val="both"/>
        <w:rPr>
          <w:rFonts w:cs="Arial"/>
          <w:lang w:val="es-ES"/>
        </w:rPr>
      </w:pPr>
      <w:r w:rsidRPr="00810763">
        <w:rPr>
          <w:rFonts w:cs="Arial"/>
          <w:lang w:val="es-ES"/>
        </w:rPr>
        <w:t xml:space="preserve">Difundir los </w:t>
      </w:r>
      <w:r w:rsidR="00C51043" w:rsidRPr="00C51043">
        <w:rPr>
          <w:lang w:val="es-ES"/>
        </w:rPr>
        <w:t xml:space="preserve">resultados de estos estudios a través del sitio web </w:t>
      </w:r>
      <w:r w:rsidR="00C51043">
        <w:rPr>
          <w:lang w:val="es-ES"/>
        </w:rPr>
        <w:t>de la CMS</w:t>
      </w:r>
      <w:r w:rsidRPr="00810763">
        <w:rPr>
          <w:rFonts w:cs="Arial"/>
          <w:lang w:val="es-ES"/>
        </w:rPr>
        <w:t xml:space="preserve"> de las revisiones y otros canales apropiados, traduciéndolos, en la medida de lo posible, a diferentes idiomas. </w:t>
      </w:r>
    </w:p>
    <w:p w14:paraId="283ED868" w14:textId="77777777" w:rsidR="00C633F7" w:rsidRPr="00810763" w:rsidRDefault="00C633F7"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0E00D51E" w14:textId="4C0FF2AE" w:rsidR="00C633F7" w:rsidRPr="006714C3" w:rsidRDefault="006714C3" w:rsidP="00FF2C7B">
      <w:pPr>
        <w:widowControl w:val="0"/>
        <w:numPr>
          <w:ilvl w:val="0"/>
          <w:numId w:val="17"/>
        </w:numPr>
        <w:tabs>
          <w:tab w:val="left" w:pos="426"/>
          <w:tab w:val="left" w:pos="720"/>
        </w:tabs>
        <w:autoSpaceDE w:val="0"/>
        <w:autoSpaceDN w:val="0"/>
        <w:adjustRightInd w:val="0"/>
        <w:spacing w:after="0" w:line="240" w:lineRule="auto"/>
        <w:ind w:left="426" w:hanging="426"/>
        <w:contextualSpacing/>
        <w:jc w:val="both"/>
        <w:rPr>
          <w:rFonts w:cs="Arial"/>
          <w:lang w:val="es-ES"/>
        </w:rPr>
      </w:pPr>
      <w:r w:rsidRPr="006714C3">
        <w:rPr>
          <w:lang w:val="es-ES"/>
        </w:rPr>
        <w:t>Establecer mejores vínculos entre las necesidades de los países en desarrollo y las investigaciones de los países desarrollados a través de los instrumentos de la familia de la CMS para promover la colaboración</w:t>
      </w:r>
      <w:r>
        <w:rPr>
          <w:lang w:val="es-ES"/>
        </w:rPr>
        <w:t xml:space="preserve"> de las a</w:t>
      </w:r>
      <w:r w:rsidR="00C633F7" w:rsidRPr="006714C3">
        <w:rPr>
          <w:rFonts w:cs="Arial"/>
          <w:lang w:val="es-ES"/>
        </w:rPr>
        <w:t xml:space="preserve">cciones coordinadas. </w:t>
      </w:r>
    </w:p>
    <w:p w14:paraId="50FC9060" w14:textId="77777777" w:rsidR="00C633F7" w:rsidRPr="006714C3" w:rsidRDefault="00C633F7"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043BA0B9" w14:textId="3B0D0B07" w:rsidR="00C633F7" w:rsidRPr="006A7003" w:rsidRDefault="006A7003" w:rsidP="00FF2C7B">
      <w:pPr>
        <w:widowControl w:val="0"/>
        <w:numPr>
          <w:ilvl w:val="0"/>
          <w:numId w:val="17"/>
        </w:numPr>
        <w:tabs>
          <w:tab w:val="left" w:pos="426"/>
          <w:tab w:val="left" w:pos="720"/>
        </w:tabs>
        <w:autoSpaceDE w:val="0"/>
        <w:autoSpaceDN w:val="0"/>
        <w:adjustRightInd w:val="0"/>
        <w:spacing w:after="0" w:line="240" w:lineRule="auto"/>
        <w:ind w:left="425" w:hanging="425"/>
        <w:contextualSpacing/>
        <w:jc w:val="both"/>
        <w:rPr>
          <w:rFonts w:cs="Arial"/>
          <w:lang w:val="es-ES"/>
        </w:rPr>
      </w:pPr>
      <w:r w:rsidRPr="006A7003">
        <w:rPr>
          <w:lang w:val="es-ES"/>
        </w:rPr>
        <w:t>Aumentar la capacidad de los gestores de recursos naturales y otros responsables de la adopción de decisiones y mejorar sus aptitudes para hacer frente a los efectos del cambio climático sobre las especies migratorias</w:t>
      </w:r>
      <w:r w:rsidR="00C633F7" w:rsidRPr="006A7003">
        <w:rPr>
          <w:rFonts w:cs="Arial"/>
          <w:lang w:val="es-ES"/>
        </w:rPr>
        <w:t xml:space="preserve"> </w:t>
      </w:r>
      <w:r w:rsidR="007C3CAC" w:rsidRPr="007C3CAC">
        <w:rPr>
          <w:rFonts w:cs="Arial"/>
          <w:lang w:val="es-ES"/>
        </w:rPr>
        <w:t>y aprovechar los beneficios de la conservación de las especies migratorias para hacer frente al cambio climático.</w:t>
      </w:r>
    </w:p>
    <w:p w14:paraId="7E91979E" w14:textId="77777777" w:rsidR="00C633F7" w:rsidRPr="006A7003" w:rsidRDefault="00C633F7" w:rsidP="00BC736C">
      <w:pPr>
        <w:widowControl w:val="0"/>
        <w:tabs>
          <w:tab w:val="left" w:pos="426"/>
          <w:tab w:val="left" w:pos="720"/>
        </w:tabs>
        <w:autoSpaceDE w:val="0"/>
        <w:autoSpaceDN w:val="0"/>
        <w:adjustRightInd w:val="0"/>
        <w:spacing w:after="0" w:line="240" w:lineRule="auto"/>
        <w:ind w:left="425"/>
        <w:contextualSpacing/>
        <w:jc w:val="both"/>
        <w:rPr>
          <w:rFonts w:cs="Arial"/>
          <w:lang w:val="es-ES"/>
        </w:rPr>
      </w:pPr>
    </w:p>
    <w:p w14:paraId="3272945E" w14:textId="6F203D0C" w:rsidR="00C633F7" w:rsidRPr="00BB494B" w:rsidRDefault="006A7003" w:rsidP="00FF2C7B">
      <w:pPr>
        <w:widowControl w:val="0"/>
        <w:numPr>
          <w:ilvl w:val="0"/>
          <w:numId w:val="17"/>
        </w:numPr>
        <w:tabs>
          <w:tab w:val="left" w:pos="426"/>
          <w:tab w:val="left" w:pos="720"/>
        </w:tabs>
        <w:autoSpaceDE w:val="0"/>
        <w:autoSpaceDN w:val="0"/>
        <w:adjustRightInd w:val="0"/>
        <w:spacing w:after="0" w:line="240" w:lineRule="auto"/>
        <w:ind w:left="425" w:hanging="425"/>
        <w:contextualSpacing/>
        <w:jc w:val="both"/>
        <w:rPr>
          <w:rFonts w:cs="Arial"/>
          <w:lang w:val="en-US"/>
        </w:rPr>
      </w:pPr>
      <w:r w:rsidRPr="00BB494B">
        <w:rPr>
          <w:lang w:val="es-ES"/>
        </w:rPr>
        <w:t xml:space="preserve">Verificar la eficacia de los esfuerzos de creación de capacidad en materia de cambio climático y las especies migratorias. </w:t>
      </w:r>
      <w:r w:rsidRPr="00BB494B">
        <w:t>(</w:t>
      </w:r>
    </w:p>
    <w:p w14:paraId="70B2994F" w14:textId="77777777" w:rsidR="00C633F7" w:rsidRPr="00BB494B" w:rsidRDefault="00C633F7" w:rsidP="00BC736C">
      <w:pPr>
        <w:pStyle w:val="ListParagraph"/>
        <w:tabs>
          <w:tab w:val="left" w:pos="220"/>
          <w:tab w:val="left" w:pos="720"/>
        </w:tabs>
        <w:spacing w:after="0" w:line="240" w:lineRule="auto"/>
        <w:jc w:val="both"/>
        <w:rPr>
          <w:rFonts w:eastAsia="MS Mincho" w:cs="Arial"/>
          <w:lang w:val="en-US"/>
        </w:rPr>
      </w:pPr>
    </w:p>
    <w:p w14:paraId="21DD6698" w14:textId="39670AC6" w:rsidR="00C633F7" w:rsidRDefault="00406B35" w:rsidP="00BC736C">
      <w:pPr>
        <w:tabs>
          <w:tab w:val="left" w:pos="220"/>
          <w:tab w:val="left" w:pos="720"/>
        </w:tabs>
        <w:spacing w:after="0" w:line="240" w:lineRule="auto"/>
        <w:contextualSpacing/>
        <w:jc w:val="both"/>
        <w:rPr>
          <w:rFonts w:eastAsia="MS Mincho" w:cs="Arial"/>
          <w:b/>
          <w:u w:val="single"/>
          <w:lang w:val="es-ES"/>
        </w:rPr>
      </w:pPr>
      <w:r w:rsidRPr="00BB494B">
        <w:rPr>
          <w:rFonts w:eastAsia="MS Mincho" w:cs="Arial"/>
          <w:b/>
          <w:u w:val="single"/>
          <w:lang w:val="es-ES"/>
        </w:rPr>
        <w:t>Cooperación y ejecución</w:t>
      </w:r>
      <w:r w:rsidRPr="00BB494B">
        <w:rPr>
          <w:rFonts w:eastAsia="MS Mincho" w:cs="Arial"/>
          <w:b/>
          <w:u w:val="single"/>
          <w:lang w:val="es-ES"/>
        </w:rPr>
        <w:cr/>
      </w:r>
    </w:p>
    <w:p w14:paraId="45B59F19" w14:textId="1E810CE7" w:rsidR="00C633F7" w:rsidRPr="00BB494B" w:rsidRDefault="00C633F7" w:rsidP="00FF2C7B">
      <w:pPr>
        <w:pStyle w:val="ListParagraph"/>
        <w:numPr>
          <w:ilvl w:val="0"/>
          <w:numId w:val="21"/>
        </w:numPr>
        <w:tabs>
          <w:tab w:val="left" w:pos="540"/>
        </w:tabs>
        <w:spacing w:after="0" w:line="240" w:lineRule="auto"/>
        <w:ind w:left="540" w:hanging="540"/>
        <w:jc w:val="both"/>
        <w:rPr>
          <w:rFonts w:eastAsia="MS Mincho" w:cs="Arial"/>
          <w:lang w:val="es-ES"/>
        </w:rPr>
      </w:pPr>
      <w:r w:rsidRPr="00BB494B">
        <w:rPr>
          <w:rFonts w:cs="Arial"/>
          <w:lang w:val="es-ES"/>
        </w:rPr>
        <w:t>Colaborar estrechamente con los Puntos Focales nacionales de la Convención Marco de las Naciones Unidas sobre el Cambio Climático para</w:t>
      </w:r>
      <w:r w:rsidR="00EB3694" w:rsidRPr="00BB494B">
        <w:rPr>
          <w:rFonts w:cs="Arial"/>
          <w:lang w:val="es-ES"/>
        </w:rPr>
        <w:t xml:space="preserve"> </w:t>
      </w:r>
      <w:r w:rsidR="00BB494B" w:rsidRPr="00BB494B">
        <w:rPr>
          <w:lang w:val="es-ES"/>
        </w:rPr>
        <w:t>proporcionarles orientación de expertos y apoyo sobre la forma en que las especies migratorias pueden quedar afectadas por las actividades de mitigación y adaptación humanas, tales como el desarrollo de energía renovable y bioenergía, y colaborar estrechamente en la elaboración de soluciones conjuntas destinadas a minimizar los efectos perjudiciales sobre las especies migratorias</w:t>
      </w:r>
      <w:r w:rsidR="00120BC3">
        <w:rPr>
          <w:lang w:val="es-ES"/>
        </w:rPr>
        <w:t xml:space="preserve"> </w:t>
      </w:r>
      <w:r w:rsidR="00120BC3" w:rsidRPr="00120BC3">
        <w:rPr>
          <w:lang w:val="es-ES"/>
        </w:rPr>
        <w:t>y promover los beneficios de incorporar medidas para conservar las especies migratorias en las acciones para hacer frente al cambio climático.</w:t>
      </w:r>
      <w:r w:rsidR="00EB3694" w:rsidRPr="00BB494B">
        <w:rPr>
          <w:rFonts w:cs="Arial"/>
          <w:highlight w:val="yellow"/>
          <w:lang w:val="es-ES"/>
        </w:rPr>
        <w:t xml:space="preserve"> </w:t>
      </w:r>
    </w:p>
    <w:p w14:paraId="63A55FAA" w14:textId="77777777" w:rsidR="00C633F7" w:rsidRPr="00BB494B" w:rsidRDefault="00C633F7"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5A53F7F0" w14:textId="58797FAE" w:rsidR="00C633F7" w:rsidRPr="00810763" w:rsidRDefault="000A6364" w:rsidP="00FF2C7B">
      <w:pPr>
        <w:widowControl w:val="0"/>
        <w:numPr>
          <w:ilvl w:val="0"/>
          <w:numId w:val="17"/>
        </w:numPr>
        <w:tabs>
          <w:tab w:val="left" w:pos="426"/>
          <w:tab w:val="left" w:pos="720"/>
        </w:tabs>
        <w:autoSpaceDE w:val="0"/>
        <w:autoSpaceDN w:val="0"/>
        <w:adjustRightInd w:val="0"/>
        <w:spacing w:after="0" w:line="240" w:lineRule="auto"/>
        <w:ind w:left="425" w:hanging="425"/>
        <w:contextualSpacing/>
        <w:jc w:val="both"/>
        <w:rPr>
          <w:rFonts w:cs="Arial"/>
          <w:lang w:val="es-ES"/>
        </w:rPr>
      </w:pPr>
      <w:r w:rsidRPr="00810763">
        <w:rPr>
          <w:rFonts w:cs="Arial"/>
          <w:lang w:val="es-ES"/>
        </w:rPr>
        <w:t>R</w:t>
      </w:r>
      <w:r w:rsidR="00C633F7" w:rsidRPr="00810763">
        <w:rPr>
          <w:rFonts w:cs="Arial"/>
          <w:lang w:val="es-ES"/>
        </w:rPr>
        <w:t xml:space="preserve">eforzar las sinergias con los Puntos Focales Nacionales de la Convención sobre la Diversidad Biológica, la Convención Marco de las Naciones Unidas sobre el Cambio Climático, la Convención de las Naciones Unidas de Lucha contra la Desertificación, la Convención sobre Humedales de Importancia Internacional (Ramsar), la Convención del Patrimonio Mundial, la Comisión Ballenera Internacional, el Consejo Ártico, la Convención sobre la Fauna y Flora del Ártico, la </w:t>
      </w:r>
      <w:r w:rsidR="00073348" w:rsidRPr="00810763">
        <w:rPr>
          <w:rFonts w:cs="Arial"/>
          <w:color w:val="161616"/>
          <w:shd w:val="clear" w:color="auto" w:fill="FFFFFF"/>
          <w:lang w:val="es-ES"/>
        </w:rPr>
        <w:t>Convención sobre la Conservación de la Vida Silvestre y los Hábitats Naturales Europeos (Berna)</w:t>
      </w:r>
      <w:r w:rsidR="00C633F7" w:rsidRPr="00810763">
        <w:rPr>
          <w:rFonts w:cs="Arial"/>
          <w:lang w:val="es-ES"/>
        </w:rPr>
        <w:t xml:space="preserve"> y otros instrumentos y acuerdos internacionales. </w:t>
      </w:r>
    </w:p>
    <w:p w14:paraId="625BA3B4" w14:textId="77777777" w:rsidR="00C633F7" w:rsidRPr="00810763" w:rsidRDefault="00C633F7"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70A41158" w14:textId="21A4B82E" w:rsidR="00C633F7" w:rsidRPr="00810763" w:rsidRDefault="00C633F7" w:rsidP="00FF2C7B">
      <w:pPr>
        <w:widowControl w:val="0"/>
        <w:numPr>
          <w:ilvl w:val="0"/>
          <w:numId w:val="17"/>
        </w:numPr>
        <w:tabs>
          <w:tab w:val="left" w:pos="426"/>
          <w:tab w:val="left" w:pos="720"/>
        </w:tabs>
        <w:autoSpaceDE w:val="0"/>
        <w:autoSpaceDN w:val="0"/>
        <w:adjustRightInd w:val="0"/>
        <w:spacing w:after="0" w:line="240" w:lineRule="auto"/>
        <w:ind w:left="425" w:hanging="425"/>
        <w:contextualSpacing/>
        <w:jc w:val="both"/>
        <w:rPr>
          <w:rFonts w:cs="Arial"/>
          <w:lang w:val="es-ES"/>
        </w:rPr>
      </w:pPr>
      <w:r w:rsidRPr="00810763">
        <w:rPr>
          <w:rFonts w:cs="Arial"/>
          <w:lang w:val="es-ES"/>
        </w:rPr>
        <w:t xml:space="preserve">Participar y apoyar el trabajo relacionado con el cambio climático en toda la familia de la CMS. </w:t>
      </w:r>
    </w:p>
    <w:p w14:paraId="613A5ED1" w14:textId="77777777" w:rsidR="00C633F7" w:rsidRPr="00810763" w:rsidRDefault="00C633F7"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17546FE4" w14:textId="48AA0D82" w:rsidR="00C633F7" w:rsidRPr="00810763" w:rsidRDefault="00C633F7" w:rsidP="00FF2C7B">
      <w:pPr>
        <w:widowControl w:val="0"/>
        <w:numPr>
          <w:ilvl w:val="0"/>
          <w:numId w:val="17"/>
        </w:numPr>
        <w:tabs>
          <w:tab w:val="left" w:pos="426"/>
          <w:tab w:val="left" w:pos="720"/>
        </w:tabs>
        <w:autoSpaceDE w:val="0"/>
        <w:autoSpaceDN w:val="0"/>
        <w:adjustRightInd w:val="0"/>
        <w:spacing w:after="0" w:line="240" w:lineRule="auto"/>
        <w:ind w:left="425" w:hanging="425"/>
        <w:contextualSpacing/>
        <w:jc w:val="both"/>
        <w:rPr>
          <w:rFonts w:cs="Arial"/>
          <w:lang w:val="es-ES"/>
        </w:rPr>
      </w:pPr>
      <w:r w:rsidRPr="00810763">
        <w:rPr>
          <w:rFonts w:cs="Arial"/>
          <w:lang w:val="es-ES"/>
        </w:rPr>
        <w:t xml:space="preserve">Incorporar medidas legislativas, administrativas, de gestión y otras adecuadas en las estrategias nacionales sobre cambio climático, </w:t>
      </w:r>
      <w:r w:rsidR="00233235" w:rsidRPr="00233235">
        <w:rPr>
          <w:rFonts w:cs="Arial"/>
          <w:lang w:val="es-ES"/>
        </w:rPr>
        <w:t>Contribuciones Determinadas a Nivel Nacional (NDC) y Planes Nacionales de Adaptación,</w:t>
      </w:r>
      <w:r w:rsidR="00233235">
        <w:rPr>
          <w:rFonts w:cs="Arial"/>
          <w:lang w:val="es-ES"/>
        </w:rPr>
        <w:t xml:space="preserve"> </w:t>
      </w:r>
      <w:r w:rsidRPr="00810763">
        <w:rPr>
          <w:rFonts w:cs="Arial"/>
          <w:lang w:val="es-ES"/>
        </w:rPr>
        <w:t xml:space="preserve">las Estrategias y Planes de Acción Nacionales en materia de Biodiversidad (EPANB), los planes de gestión de áreas protegidas y otros instrumentos y procesos políticos pertinentes. </w:t>
      </w:r>
    </w:p>
    <w:p w14:paraId="1D5529E3" w14:textId="77777777" w:rsidR="00C633F7" w:rsidRPr="00810763" w:rsidRDefault="00C633F7" w:rsidP="00BC736C">
      <w:pPr>
        <w:widowControl w:val="0"/>
        <w:tabs>
          <w:tab w:val="left" w:pos="426"/>
          <w:tab w:val="left" w:pos="720"/>
        </w:tabs>
        <w:autoSpaceDE w:val="0"/>
        <w:autoSpaceDN w:val="0"/>
        <w:adjustRightInd w:val="0"/>
        <w:spacing w:after="0" w:line="240" w:lineRule="auto"/>
        <w:contextualSpacing/>
        <w:jc w:val="both"/>
        <w:rPr>
          <w:rFonts w:cs="Arial"/>
          <w:lang w:val="es-ES"/>
        </w:rPr>
      </w:pPr>
    </w:p>
    <w:p w14:paraId="5C33DC4F" w14:textId="77777777" w:rsidR="002E1B97" w:rsidRPr="00810763" w:rsidRDefault="002E1B97" w:rsidP="00BC736C">
      <w:pPr>
        <w:pStyle w:val="Secondnumbering"/>
        <w:numPr>
          <w:ilvl w:val="0"/>
          <w:numId w:val="0"/>
        </w:numPr>
        <w:rPr>
          <w:lang w:val="es-ES"/>
        </w:rPr>
      </w:pPr>
    </w:p>
    <w:p w14:paraId="26D9ADE4" w14:textId="77777777" w:rsidR="001157D8" w:rsidRPr="00810763" w:rsidRDefault="001157D8" w:rsidP="00BC736C">
      <w:pPr>
        <w:pStyle w:val="Secondnumbering"/>
        <w:numPr>
          <w:ilvl w:val="0"/>
          <w:numId w:val="0"/>
        </w:numPr>
        <w:rPr>
          <w:lang w:val="es-ES"/>
        </w:rPr>
      </w:pPr>
    </w:p>
    <w:p w14:paraId="11B59CE3" w14:textId="77777777" w:rsidR="007039DE" w:rsidRPr="00810763" w:rsidRDefault="007039DE">
      <w:pPr>
        <w:rPr>
          <w:b/>
          <w:bCs/>
          <w:lang w:val="es-ES"/>
        </w:rPr>
      </w:pPr>
      <w:r w:rsidRPr="00810763">
        <w:rPr>
          <w:b/>
          <w:bCs/>
          <w:lang w:val="es-ES"/>
        </w:rPr>
        <w:br w:type="page"/>
      </w:r>
    </w:p>
    <w:p w14:paraId="443D19AC" w14:textId="4927E7B6" w:rsidR="00745E1C" w:rsidRPr="00810763" w:rsidRDefault="00745E1C" w:rsidP="005B2F0C">
      <w:pPr>
        <w:pStyle w:val="Secondnumbering"/>
        <w:numPr>
          <w:ilvl w:val="0"/>
          <w:numId w:val="0"/>
        </w:numPr>
        <w:ind w:left="993" w:hanging="993"/>
        <w:jc w:val="right"/>
        <w:rPr>
          <w:b/>
          <w:bCs/>
          <w:lang w:val="es-ES"/>
        </w:rPr>
      </w:pPr>
      <w:r w:rsidRPr="00810763">
        <w:rPr>
          <w:b/>
          <w:bCs/>
          <w:lang w:val="es-ES"/>
        </w:rPr>
        <w:lastRenderedPageBreak/>
        <w:t>[Nuevo] Anexo 2 de la Resolución revisada 12.21</w:t>
      </w:r>
    </w:p>
    <w:p w14:paraId="07ACDAFD" w14:textId="77777777" w:rsidR="000D7476" w:rsidRDefault="000D7476" w:rsidP="006336EF">
      <w:pPr>
        <w:pStyle w:val="Secondnumbering"/>
        <w:numPr>
          <w:ilvl w:val="0"/>
          <w:numId w:val="0"/>
        </w:numPr>
        <w:ind w:left="993" w:hanging="993"/>
        <w:rPr>
          <w:b/>
          <w:bCs/>
          <w:lang w:val="es-ES"/>
        </w:rPr>
      </w:pPr>
    </w:p>
    <w:p w14:paraId="1A91C436" w14:textId="77777777" w:rsidR="00C82A4A" w:rsidRPr="00810763" w:rsidRDefault="00C82A4A" w:rsidP="006336EF">
      <w:pPr>
        <w:pStyle w:val="Secondnumbering"/>
        <w:numPr>
          <w:ilvl w:val="0"/>
          <w:numId w:val="0"/>
        </w:numPr>
        <w:ind w:left="993" w:hanging="993"/>
        <w:rPr>
          <w:b/>
          <w:bCs/>
          <w:lang w:val="es-ES"/>
        </w:rPr>
      </w:pPr>
    </w:p>
    <w:p w14:paraId="1B4CF3A1" w14:textId="5A424544" w:rsidR="001157D8" w:rsidRPr="00810763" w:rsidRDefault="00B26E72" w:rsidP="00B26E72">
      <w:pPr>
        <w:pStyle w:val="Secondnumbering"/>
        <w:numPr>
          <w:ilvl w:val="0"/>
          <w:numId w:val="0"/>
        </w:numPr>
        <w:ind w:left="993" w:hanging="993"/>
        <w:jc w:val="both"/>
        <w:rPr>
          <w:b/>
          <w:bCs/>
          <w:lang w:val="es-ES"/>
        </w:rPr>
      </w:pPr>
      <w:r w:rsidRPr="00810763">
        <w:rPr>
          <w:b/>
          <w:bCs/>
          <w:lang w:val="es-ES"/>
        </w:rPr>
        <w:t>MARCO DE DECISIÓN PARA ORIENTAR A LAS PARTES SOBRE LA IMPLEMENTACIÓN DEL</w:t>
      </w:r>
      <w:r>
        <w:rPr>
          <w:b/>
          <w:bCs/>
          <w:lang w:val="es-ES"/>
        </w:rPr>
        <w:t xml:space="preserve"> </w:t>
      </w:r>
      <w:r w:rsidRPr="00810763">
        <w:rPr>
          <w:b/>
          <w:bCs/>
          <w:lang w:val="es-ES"/>
        </w:rPr>
        <w:t>PÁRRAFO 9 DE LA RESOLUCIÓN 12.21 (REV. COP14).</w:t>
      </w:r>
    </w:p>
    <w:p w14:paraId="426DD9AD" w14:textId="77777777" w:rsidR="00323C9B" w:rsidRPr="00810763" w:rsidRDefault="00323C9B" w:rsidP="00323C9B">
      <w:pPr>
        <w:widowControl w:val="0"/>
        <w:autoSpaceDE w:val="0"/>
        <w:autoSpaceDN w:val="0"/>
        <w:adjustRightInd w:val="0"/>
        <w:spacing w:after="0" w:line="240" w:lineRule="auto"/>
        <w:ind w:left="567"/>
        <w:jc w:val="both"/>
        <w:rPr>
          <w:rFonts w:cs="Arial"/>
          <w:lang w:val="es-ES"/>
        </w:rPr>
      </w:pPr>
    </w:p>
    <w:p w14:paraId="0B448AFB" w14:textId="7B23EE63" w:rsidR="00323C9B" w:rsidRPr="00810763" w:rsidRDefault="00323C9B" w:rsidP="00323C9B">
      <w:pPr>
        <w:widowControl w:val="0"/>
        <w:autoSpaceDE w:val="0"/>
        <w:autoSpaceDN w:val="0"/>
        <w:adjustRightInd w:val="0"/>
        <w:spacing w:after="0" w:line="240" w:lineRule="auto"/>
        <w:contextualSpacing/>
        <w:jc w:val="both"/>
        <w:rPr>
          <w:rFonts w:cs="Arial"/>
          <w:lang w:val="es-ES"/>
        </w:rPr>
      </w:pPr>
      <w:r w:rsidRPr="00810763">
        <w:rPr>
          <w:rFonts w:cs="Arial"/>
          <w:lang w:val="es-ES"/>
        </w:rPr>
        <w:t>El párrafo 9 de la Resolución 12.21</w:t>
      </w:r>
      <w:r w:rsidR="00CE743F" w:rsidRPr="00CE743F">
        <w:rPr>
          <w:rFonts w:ascii="Times New Roman" w:hAnsi="Times New Roman" w:cs="Arial"/>
          <w:vertAlign w:val="superscript"/>
          <w:lang w:val="en-US"/>
        </w:rPr>
        <w:footnoteReference w:id="13"/>
      </w:r>
      <w:r w:rsidR="00CE743F" w:rsidRPr="00CE743F">
        <w:rPr>
          <w:rFonts w:cs="Arial"/>
          <w:lang w:val="es-ES"/>
        </w:rPr>
        <w:t xml:space="preserve"> </w:t>
      </w:r>
      <w:r w:rsidRPr="00810763">
        <w:rPr>
          <w:rFonts w:cs="Arial"/>
          <w:lang w:val="es-ES"/>
        </w:rPr>
        <w:t xml:space="preserve"> establece:</w:t>
      </w:r>
    </w:p>
    <w:p w14:paraId="5F9488E9" w14:textId="77777777" w:rsidR="00323C9B" w:rsidRPr="00810763" w:rsidRDefault="00323C9B" w:rsidP="00323C9B">
      <w:pPr>
        <w:widowControl w:val="0"/>
        <w:autoSpaceDE w:val="0"/>
        <w:autoSpaceDN w:val="0"/>
        <w:adjustRightInd w:val="0"/>
        <w:spacing w:after="0" w:line="240" w:lineRule="auto"/>
        <w:ind w:left="567"/>
        <w:contextualSpacing/>
        <w:jc w:val="both"/>
        <w:rPr>
          <w:rFonts w:cs="Arial"/>
          <w:lang w:val="es-ES"/>
        </w:rPr>
      </w:pPr>
    </w:p>
    <w:p w14:paraId="605548A8" w14:textId="1E44C921" w:rsidR="00323C9B" w:rsidRPr="00845AAC" w:rsidRDefault="00845AAC" w:rsidP="00323C9B">
      <w:pPr>
        <w:autoSpaceDE w:val="0"/>
        <w:autoSpaceDN w:val="0"/>
        <w:adjustRightInd w:val="0"/>
        <w:spacing w:after="0" w:line="240" w:lineRule="auto"/>
        <w:ind w:left="709"/>
        <w:jc w:val="both"/>
        <w:rPr>
          <w:rFonts w:cs="Arial"/>
          <w:i/>
          <w:iCs/>
          <w:lang w:val="es-ES"/>
        </w:rPr>
      </w:pPr>
      <w:r w:rsidRPr="00845AAC">
        <w:rPr>
          <w:i/>
          <w:iCs/>
          <w:lang w:val="es-ES"/>
        </w:rPr>
        <w:t>Conviene en que el Artículo I (1) (c) (4) de la Convención, sobre la definición de "estado de conservación favorable" podría interpretarse de la siguiente manera a la luz del cambio climático, e invita a los órganos rectores de los instrumentos pertinentes de la CMS a aprobar también esta interpretación:</w:t>
      </w:r>
      <w:r w:rsidR="00323C9B" w:rsidRPr="00845AAC">
        <w:rPr>
          <w:rFonts w:cs="Arial"/>
          <w:i/>
          <w:iCs/>
          <w:lang w:val="es-ES"/>
        </w:rPr>
        <w:t xml:space="preserve"> </w:t>
      </w:r>
    </w:p>
    <w:p w14:paraId="42D13218" w14:textId="77777777" w:rsidR="00323C9B" w:rsidRPr="00845AAC" w:rsidRDefault="00323C9B" w:rsidP="00323C9B">
      <w:pPr>
        <w:autoSpaceDE w:val="0"/>
        <w:autoSpaceDN w:val="0"/>
        <w:adjustRightInd w:val="0"/>
        <w:spacing w:after="0" w:line="240" w:lineRule="auto"/>
        <w:ind w:left="709"/>
        <w:rPr>
          <w:rFonts w:cs="Arial"/>
          <w:lang w:val="es-ES"/>
        </w:rPr>
      </w:pPr>
    </w:p>
    <w:p w14:paraId="6E7B8D1F" w14:textId="40954404" w:rsidR="00323C9B" w:rsidRPr="00810763" w:rsidRDefault="00323C9B" w:rsidP="00F91E13">
      <w:pPr>
        <w:widowControl w:val="0"/>
        <w:autoSpaceDE w:val="0"/>
        <w:autoSpaceDN w:val="0"/>
        <w:adjustRightInd w:val="0"/>
        <w:spacing w:after="0" w:line="240" w:lineRule="auto"/>
        <w:ind w:left="709"/>
        <w:contextualSpacing/>
        <w:jc w:val="both"/>
        <w:rPr>
          <w:rFonts w:cs="Arial"/>
          <w:lang w:val="es-ES"/>
        </w:rPr>
      </w:pPr>
      <w:r w:rsidRPr="00810763">
        <w:rPr>
          <w:rFonts w:cs="Arial"/>
          <w:lang w:val="es-ES"/>
        </w:rPr>
        <w:t xml:space="preserve">De acuerdo con el artículo I (1) (c) (4) de la Convención, una de las condiciones que se deben cumplir para que el estado de conservación de una especie se considere «favorable» es que: </w:t>
      </w:r>
      <w:r w:rsidR="00F91E13" w:rsidRPr="00F91E13">
        <w:rPr>
          <w:rFonts w:cs="Arial"/>
          <w:i/>
          <w:iCs/>
          <w:lang w:val="es-ES"/>
        </w:rPr>
        <w:t>: "la distribución y los efectivos de la población de esta especie</w:t>
      </w:r>
      <w:r w:rsidR="00E91158">
        <w:rPr>
          <w:rFonts w:cs="Arial"/>
          <w:i/>
          <w:iCs/>
          <w:lang w:val="es-ES"/>
        </w:rPr>
        <w:t xml:space="preserve"> </w:t>
      </w:r>
      <w:r w:rsidR="00F91E13" w:rsidRPr="00F91E13">
        <w:rPr>
          <w:rFonts w:cs="Arial"/>
          <w:i/>
          <w:iCs/>
          <w:lang w:val="es-ES"/>
        </w:rPr>
        <w:t>migratoria se acerquen por su extensión y su número a los niveles históricos en la</w:t>
      </w:r>
      <w:r w:rsidR="00E91158">
        <w:rPr>
          <w:rFonts w:cs="Arial"/>
          <w:i/>
          <w:iCs/>
          <w:lang w:val="es-ES"/>
        </w:rPr>
        <w:t xml:space="preserve"> </w:t>
      </w:r>
      <w:r w:rsidR="00F91E13" w:rsidRPr="00F91E13">
        <w:rPr>
          <w:rFonts w:cs="Arial"/>
          <w:i/>
          <w:iCs/>
          <w:lang w:val="es-ES"/>
        </w:rPr>
        <w:t>medida en que existan ecosistemas potencialmente adecuados para dicha especie,</w:t>
      </w:r>
      <w:r w:rsidR="00E91158">
        <w:rPr>
          <w:rFonts w:cs="Arial"/>
          <w:i/>
          <w:iCs/>
          <w:lang w:val="es-ES"/>
        </w:rPr>
        <w:t xml:space="preserve"> </w:t>
      </w:r>
      <w:r w:rsidR="00F91E13" w:rsidRPr="00F91E13">
        <w:rPr>
          <w:rFonts w:cs="Arial"/>
          <w:i/>
          <w:iCs/>
          <w:lang w:val="es-ES"/>
        </w:rPr>
        <w:t>y ello sea compatible con su prudente cuidado y aprovechamiento".</w:t>
      </w:r>
      <w:r w:rsidRPr="00810763">
        <w:rPr>
          <w:rFonts w:cs="Arial"/>
          <w:i/>
          <w:iCs/>
          <w:lang w:val="es-ES"/>
        </w:rPr>
        <w:t xml:space="preserve"> </w:t>
      </w:r>
      <w:r w:rsidR="00E91158">
        <w:rPr>
          <w:rFonts w:cs="Arial"/>
          <w:lang w:val="es-ES"/>
        </w:rPr>
        <w:t>Mientras que</w:t>
      </w:r>
      <w:r w:rsidRPr="00810763">
        <w:rPr>
          <w:rFonts w:cs="Arial"/>
          <w:lang w:val="es-ES"/>
        </w:rPr>
        <w:t xml:space="preserve"> continú</w:t>
      </w:r>
      <w:r w:rsidR="00E91158">
        <w:rPr>
          <w:rFonts w:cs="Arial"/>
          <w:lang w:val="es-ES"/>
        </w:rPr>
        <w:t>e</w:t>
      </w:r>
      <w:r w:rsidRPr="00810763">
        <w:rPr>
          <w:rFonts w:cs="Arial"/>
          <w:lang w:val="es-ES"/>
        </w:rPr>
        <w:t xml:space="preserve"> siendo necesario emprender acciones de conservación dentro del área de distribución histórica de las especies migratorias, cada vez será más necesario emprender dichas acciones más allá de dicha área de distribución para garantizar un estado de conservación favorable, especialmente con vistas a los cambios de área de distribución inducidos por el clima. Dicha acción más allá del área de distribución histórica de las especies es compatible con los objetivos y las obligaciones de las Partes en virtud de la Convención, y puede ser necesaria para cumplirlos;</w:t>
      </w:r>
    </w:p>
    <w:p w14:paraId="1643AAF4" w14:textId="77777777" w:rsidR="00323C9B" w:rsidRPr="00810763" w:rsidRDefault="00323C9B" w:rsidP="00DD07FD">
      <w:pPr>
        <w:pStyle w:val="Secondnumbering"/>
        <w:numPr>
          <w:ilvl w:val="0"/>
          <w:numId w:val="0"/>
        </w:numPr>
        <w:rPr>
          <w:b/>
          <w:bCs/>
          <w:lang w:val="es-ES"/>
        </w:rPr>
      </w:pPr>
    </w:p>
    <w:p w14:paraId="7A354B08" w14:textId="493C32B3" w:rsidR="001157D8" w:rsidRPr="00810763" w:rsidRDefault="002A7A28" w:rsidP="00DD07FD">
      <w:pPr>
        <w:pStyle w:val="Secondnumbering"/>
        <w:numPr>
          <w:ilvl w:val="0"/>
          <w:numId w:val="0"/>
        </w:numPr>
        <w:rPr>
          <w:lang w:val="es-ES"/>
        </w:rPr>
      </w:pPr>
      <w:r w:rsidRPr="00810763">
        <w:rPr>
          <w:lang w:val="es-ES"/>
        </w:rPr>
        <w:t>Las reuniones 5.ª y 6.</w:t>
      </w:r>
      <w:r w:rsidRPr="00810763">
        <w:rPr>
          <w:vertAlign w:val="superscript"/>
          <w:lang w:val="es-ES"/>
        </w:rPr>
        <w:t>a</w:t>
      </w:r>
      <w:r w:rsidRPr="00810763">
        <w:rPr>
          <w:lang w:val="es-ES"/>
        </w:rPr>
        <w:t xml:space="preserve"> del Comité de Sesiones del Consejo Científico examinaron el texto anterior y facilitaron las siguientes orientaciones.</w:t>
      </w:r>
    </w:p>
    <w:p w14:paraId="3FF3D347" w14:textId="77777777" w:rsidR="002A7A28" w:rsidRPr="00810763" w:rsidRDefault="002A7A28" w:rsidP="00DD07FD">
      <w:pPr>
        <w:pStyle w:val="Secondnumbering"/>
        <w:numPr>
          <w:ilvl w:val="0"/>
          <w:numId w:val="0"/>
        </w:numPr>
        <w:rPr>
          <w:lang w:val="es-ES"/>
        </w:rPr>
      </w:pPr>
    </w:p>
    <w:p w14:paraId="703FAFD3" w14:textId="7465060B" w:rsidR="001157D8" w:rsidRPr="00D63E48" w:rsidRDefault="00B076B5" w:rsidP="00FF2C7B">
      <w:pPr>
        <w:pStyle w:val="ListParagraph"/>
        <w:numPr>
          <w:ilvl w:val="0"/>
          <w:numId w:val="16"/>
        </w:numPr>
        <w:spacing w:after="0" w:line="240" w:lineRule="auto"/>
        <w:ind w:hanging="567"/>
        <w:jc w:val="both"/>
        <w:rPr>
          <w:rFonts w:cs="Arial"/>
          <w:b/>
          <w:bCs/>
          <w:lang w:val="es-ES"/>
        </w:rPr>
      </w:pPr>
      <w:r w:rsidRPr="00D63E48">
        <w:rPr>
          <w:lang w:val="es-ES"/>
        </w:rPr>
        <w:t>Opciones y medidas</w:t>
      </w:r>
    </w:p>
    <w:p w14:paraId="01653D2C" w14:textId="77777777" w:rsidR="007039DE" w:rsidRPr="00D63E48" w:rsidRDefault="007039DE" w:rsidP="007039DE">
      <w:pPr>
        <w:spacing w:after="0" w:line="240" w:lineRule="auto"/>
        <w:jc w:val="both"/>
        <w:rPr>
          <w:rFonts w:cs="Arial"/>
          <w:b/>
          <w:bCs/>
          <w:lang w:val="es-ES"/>
        </w:rPr>
      </w:pPr>
    </w:p>
    <w:p w14:paraId="56491348" w14:textId="3F192B06" w:rsidR="001157D8" w:rsidRPr="00D63E48" w:rsidRDefault="00A426C7" w:rsidP="001157D8">
      <w:pPr>
        <w:spacing w:after="0"/>
        <w:jc w:val="both"/>
        <w:rPr>
          <w:lang w:val="es-ES"/>
        </w:rPr>
      </w:pPr>
      <w:r w:rsidRPr="00D63E48">
        <w:rPr>
          <w:lang w:val="es-ES"/>
        </w:rPr>
        <w:t>Se plantean cuatro opciones que abarcan los distintos estados de las especies migratorias, en relación con los cambios en las zonas de distribución geográfica provocados por el clima. A continuación, se utilizará el término «obstáculo» para referirse a cualquier factor que impida a las especies migratorias ampliar su zona de distribución geográfica o que actúe como impedimento para la conectividad de su ruta migratoria.</w:t>
      </w:r>
    </w:p>
    <w:p w14:paraId="3823009C" w14:textId="77777777" w:rsidR="00A426C7" w:rsidRPr="00D63E48" w:rsidRDefault="00A426C7" w:rsidP="001157D8">
      <w:pPr>
        <w:spacing w:after="0"/>
        <w:jc w:val="both"/>
        <w:rPr>
          <w:rFonts w:cs="Arial"/>
          <w:b/>
          <w:bCs/>
          <w:lang w:val="es-ES"/>
        </w:rPr>
      </w:pPr>
    </w:p>
    <w:p w14:paraId="28FA3125" w14:textId="216B6C21" w:rsidR="001157D8" w:rsidRPr="00D63E48" w:rsidRDefault="00E87BD4" w:rsidP="00FF2C7B">
      <w:pPr>
        <w:pStyle w:val="ListParagraph"/>
        <w:numPr>
          <w:ilvl w:val="0"/>
          <w:numId w:val="16"/>
        </w:numPr>
        <w:spacing w:after="0" w:line="240" w:lineRule="auto"/>
        <w:ind w:hanging="567"/>
        <w:jc w:val="both"/>
        <w:rPr>
          <w:rFonts w:cs="Arial"/>
          <w:b/>
          <w:bCs/>
          <w:lang w:val="es-ES"/>
        </w:rPr>
      </w:pPr>
      <w:r w:rsidRPr="00D63E48">
        <w:rPr>
          <w:rFonts w:cs="Arial"/>
          <w:b/>
          <w:bCs/>
          <w:lang w:val="es-ES"/>
        </w:rPr>
        <w:t>Categorización de opciones</w:t>
      </w:r>
    </w:p>
    <w:p w14:paraId="322180FC" w14:textId="77777777" w:rsidR="00E87BD4" w:rsidRPr="00D63E48" w:rsidRDefault="00E87BD4" w:rsidP="00E87BD4">
      <w:pPr>
        <w:pStyle w:val="ListParagraph"/>
        <w:spacing w:after="0" w:line="240" w:lineRule="auto"/>
        <w:ind w:left="567"/>
        <w:jc w:val="both"/>
        <w:rPr>
          <w:rFonts w:cs="Arial"/>
          <w:b/>
          <w:bCs/>
          <w:lang w:val="es-ES"/>
        </w:rPr>
      </w:pPr>
    </w:p>
    <w:p w14:paraId="213C264B" w14:textId="1DEF3EA8" w:rsidR="001157D8" w:rsidRPr="00D63E48" w:rsidRDefault="00E87BD4" w:rsidP="00FF2C7B">
      <w:pPr>
        <w:pStyle w:val="ListParagraph"/>
        <w:numPr>
          <w:ilvl w:val="2"/>
          <w:numId w:val="16"/>
        </w:numPr>
        <w:spacing w:after="0" w:line="240" w:lineRule="auto"/>
        <w:ind w:left="426"/>
        <w:jc w:val="both"/>
        <w:rPr>
          <w:rFonts w:cs="Arial"/>
          <w:b/>
          <w:bCs/>
          <w:lang w:val="es-ES"/>
        </w:rPr>
      </w:pPr>
      <w:r w:rsidRPr="00D63E48">
        <w:rPr>
          <w:lang w:val="es-ES"/>
        </w:rPr>
        <w:t>L</w:t>
      </w:r>
      <w:r w:rsidRPr="00D63E48">
        <w:rPr>
          <w:b/>
          <w:bCs/>
          <w:lang w:val="es-ES"/>
        </w:rPr>
        <w:t>as especies no están presentes en la zona de distribución geográfica adecuada</w:t>
      </w:r>
    </w:p>
    <w:p w14:paraId="1B95DA86" w14:textId="77777777" w:rsidR="001157D8" w:rsidRPr="00D63E48" w:rsidRDefault="001157D8" w:rsidP="001157D8">
      <w:pPr>
        <w:pStyle w:val="ListParagraph"/>
        <w:spacing w:after="0"/>
        <w:ind w:left="1134"/>
        <w:jc w:val="both"/>
        <w:rPr>
          <w:rFonts w:cs="Arial"/>
          <w:b/>
          <w:bCs/>
          <w:lang w:val="es-ES"/>
        </w:rPr>
      </w:pPr>
    </w:p>
    <w:p w14:paraId="45485690" w14:textId="0928C194" w:rsidR="001157D8" w:rsidRPr="00CE743F" w:rsidRDefault="001B1DF8" w:rsidP="001157D8">
      <w:pPr>
        <w:spacing w:after="0"/>
        <w:jc w:val="both"/>
        <w:rPr>
          <w:lang w:val="es-ES"/>
        </w:rPr>
      </w:pPr>
      <w:r w:rsidRPr="00D63E48">
        <w:rPr>
          <w:lang w:val="es-ES"/>
        </w:rPr>
        <w:t>Algunas especies que figuran en las listas de la CMS se han visto tan gravemente mermadas que solo ocupan una pequeña parte de la zona de distribución geográfica que, en términos climáticos, les resulta apropiada, como los adax (</w:t>
      </w:r>
      <w:r w:rsidRPr="00D63E48">
        <w:rPr>
          <w:i/>
          <w:iCs/>
          <w:lang w:val="es-ES"/>
        </w:rPr>
        <w:t>Addax nasomaculatus</w:t>
      </w:r>
      <w:r w:rsidRPr="00D63E48">
        <w:rPr>
          <w:lang w:val="es-ES"/>
        </w:rPr>
        <w:t>), o se han extinguido e</w:t>
      </w:r>
      <w:r w:rsidRPr="00CE743F">
        <w:rPr>
          <w:lang w:val="es-ES"/>
        </w:rPr>
        <w:t>n la naturaleza, como el orix cimitarra (</w:t>
      </w:r>
      <w:r w:rsidRPr="00CE743F">
        <w:rPr>
          <w:i/>
          <w:iCs/>
          <w:lang w:val="es-ES"/>
        </w:rPr>
        <w:t>Oryx dammah</w:t>
      </w:r>
      <w:r w:rsidRPr="00CE743F">
        <w:rPr>
          <w:lang w:val="es-ES"/>
        </w:rPr>
        <w:t>).</w:t>
      </w:r>
    </w:p>
    <w:p w14:paraId="70342DB6" w14:textId="577A67CD" w:rsidR="00CE743F" w:rsidRPr="00CE743F" w:rsidRDefault="00CE743F">
      <w:pPr>
        <w:rPr>
          <w:rFonts w:cs="Arial"/>
          <w:lang w:val="es-ES"/>
        </w:rPr>
      </w:pPr>
      <w:r w:rsidRPr="00CE743F">
        <w:rPr>
          <w:rFonts w:cs="Arial"/>
          <w:lang w:val="es-ES"/>
        </w:rPr>
        <w:br w:type="page"/>
      </w:r>
    </w:p>
    <w:p w14:paraId="032DB872" w14:textId="10A4F4A7" w:rsidR="001157D8" w:rsidRPr="00CE743F" w:rsidRDefault="00B76CEB" w:rsidP="00FF2C7B">
      <w:pPr>
        <w:pStyle w:val="ListParagraph"/>
        <w:numPr>
          <w:ilvl w:val="2"/>
          <w:numId w:val="16"/>
        </w:numPr>
        <w:spacing w:after="0" w:line="240" w:lineRule="auto"/>
        <w:ind w:left="540" w:hanging="540"/>
        <w:jc w:val="both"/>
        <w:rPr>
          <w:rFonts w:cs="Arial"/>
          <w:b/>
          <w:bCs/>
          <w:lang w:val="es-ES"/>
        </w:rPr>
      </w:pPr>
      <w:r w:rsidRPr="00CE743F">
        <w:rPr>
          <w:rFonts w:cs="Arial"/>
          <w:b/>
          <w:bCs/>
          <w:lang w:val="es-ES"/>
        </w:rPr>
        <w:lastRenderedPageBreak/>
        <w:t>La zona de distribución geográfica de las especies se encuentra limitada por</w:t>
      </w:r>
      <w:r w:rsidR="00CE743F" w:rsidRPr="00CE743F">
        <w:rPr>
          <w:rFonts w:cs="Arial"/>
          <w:b/>
          <w:bCs/>
          <w:lang w:val="es-ES"/>
        </w:rPr>
        <w:t xml:space="preserve"> </w:t>
      </w:r>
      <w:r w:rsidRPr="00CE743F">
        <w:rPr>
          <w:rFonts w:cs="Arial"/>
          <w:b/>
          <w:bCs/>
          <w:lang w:val="es-ES"/>
        </w:rPr>
        <w:t xml:space="preserve">obstáculo(s) natural(es) </w:t>
      </w:r>
    </w:p>
    <w:p w14:paraId="0C0990A2" w14:textId="77777777" w:rsidR="001157D8" w:rsidRPr="00CE743F" w:rsidRDefault="001157D8" w:rsidP="001157D8">
      <w:pPr>
        <w:pStyle w:val="ListParagraph"/>
        <w:spacing w:after="0"/>
        <w:ind w:left="1134"/>
        <w:jc w:val="both"/>
        <w:rPr>
          <w:rFonts w:cs="Arial"/>
          <w:b/>
          <w:bCs/>
          <w:lang w:val="es-ES"/>
        </w:rPr>
      </w:pPr>
    </w:p>
    <w:p w14:paraId="6998889B" w14:textId="78B6EC8E" w:rsidR="001157D8" w:rsidRPr="00CE743F" w:rsidRDefault="002319EC" w:rsidP="00CE743F">
      <w:pPr>
        <w:spacing w:after="0"/>
        <w:jc w:val="both"/>
        <w:rPr>
          <w:rFonts w:cs="Arial"/>
          <w:lang w:val="es-ES"/>
        </w:rPr>
      </w:pPr>
      <w:r w:rsidRPr="00CE743F">
        <w:rPr>
          <w:rFonts w:cs="Arial"/>
          <w:lang w:val="es-ES"/>
        </w:rPr>
        <w:t>A medida que el cambio climático degrada el hábitat de una zona, es posible que dicho hábitat no</w:t>
      </w:r>
      <w:r w:rsidR="00CE743F" w:rsidRPr="00CE743F">
        <w:rPr>
          <w:rFonts w:cs="Arial"/>
          <w:lang w:val="es-ES"/>
        </w:rPr>
        <w:t xml:space="preserve"> </w:t>
      </w:r>
      <w:r w:rsidRPr="00CE743F">
        <w:rPr>
          <w:rFonts w:cs="Arial"/>
          <w:lang w:val="es-ES"/>
        </w:rPr>
        <w:t>pueda recuperarse en zonas adyacentes. Algunos ejemplos incluyen los sistemas de arrecifes de coral que utilizan las tortugas carey (</w:t>
      </w:r>
      <w:r w:rsidRPr="00CE743F">
        <w:rPr>
          <w:rFonts w:cs="Arial"/>
          <w:i/>
          <w:iCs/>
          <w:lang w:val="es-ES"/>
        </w:rPr>
        <w:t>Eretmochelys imbricata</w:t>
      </w:r>
      <w:r w:rsidRPr="00CE743F">
        <w:rPr>
          <w:rFonts w:cs="Arial"/>
          <w:lang w:val="es-ES"/>
        </w:rPr>
        <w:t xml:space="preserve">). Un problema similar se da en los casos en los que las especies necesitan que las zonas de anidación o reproducción se mantengan en un lugar geográfico concreto, mientras que las zonas de forrajeo se van desplazando como consecuencia del cambio climático. Tal es el caso de las tortugas bobas </w:t>
      </w:r>
      <w:r w:rsidRPr="00CE743F">
        <w:rPr>
          <w:rFonts w:cs="Arial"/>
          <w:i/>
          <w:iCs/>
          <w:lang w:val="es-ES"/>
        </w:rPr>
        <w:t>(Caretta caretta</w:t>
      </w:r>
      <w:r w:rsidRPr="00CE743F">
        <w:rPr>
          <w:rFonts w:cs="Arial"/>
          <w:lang w:val="es-ES"/>
        </w:rPr>
        <w:t>) y de los albatros de cabeza gris (</w:t>
      </w:r>
      <w:r w:rsidRPr="00CE743F">
        <w:rPr>
          <w:rFonts w:cs="Arial"/>
          <w:i/>
          <w:iCs/>
          <w:lang w:val="es-ES"/>
        </w:rPr>
        <w:t>Thalassarche chrysostoma</w:t>
      </w:r>
      <w:r w:rsidRPr="00CE743F">
        <w:rPr>
          <w:rFonts w:cs="Arial"/>
          <w:lang w:val="es-ES"/>
        </w:rPr>
        <w:t>).</w:t>
      </w:r>
    </w:p>
    <w:p w14:paraId="22AE84DB" w14:textId="77777777" w:rsidR="000A4DAF" w:rsidRPr="00CE743F" w:rsidRDefault="000A4DAF" w:rsidP="002319EC">
      <w:pPr>
        <w:spacing w:after="0"/>
        <w:ind w:left="-90"/>
        <w:jc w:val="both"/>
        <w:rPr>
          <w:rFonts w:cs="Arial"/>
          <w:lang w:val="es-ES"/>
        </w:rPr>
      </w:pPr>
    </w:p>
    <w:p w14:paraId="078FD12F" w14:textId="77777777" w:rsidR="000A4DAF" w:rsidRPr="000A4DAF" w:rsidRDefault="000A4DAF" w:rsidP="00FF2C7B">
      <w:pPr>
        <w:numPr>
          <w:ilvl w:val="2"/>
          <w:numId w:val="16"/>
        </w:numPr>
        <w:spacing w:after="0" w:line="240" w:lineRule="auto"/>
        <w:ind w:left="540" w:hanging="360"/>
        <w:contextualSpacing/>
        <w:jc w:val="both"/>
        <w:rPr>
          <w:rFonts w:eastAsia="Times New Roman" w:cs="Arial"/>
          <w:b/>
          <w:bCs/>
          <w:snapToGrid w:val="0"/>
          <w:lang w:val="es-ES"/>
        </w:rPr>
      </w:pPr>
      <w:r w:rsidRPr="000A4DAF">
        <w:rPr>
          <w:rFonts w:eastAsia="Times New Roman" w:cs="Arial"/>
          <w:b/>
          <w:bCs/>
          <w:snapToGrid w:val="0"/>
          <w:lang w:val="es-ES"/>
        </w:rPr>
        <w:t>La zona de distribución geográfica de las especies se encuentra limitada por obstáculo(s) antropogénico(s)</w:t>
      </w:r>
    </w:p>
    <w:p w14:paraId="3358BE22" w14:textId="77777777" w:rsidR="000A4DAF" w:rsidRPr="000A4DAF" w:rsidRDefault="000A4DAF" w:rsidP="000A4DAF">
      <w:pPr>
        <w:spacing w:after="0" w:line="240" w:lineRule="auto"/>
        <w:ind w:left="1134"/>
        <w:contextualSpacing/>
        <w:jc w:val="both"/>
        <w:rPr>
          <w:rFonts w:eastAsia="Times New Roman" w:cs="Arial"/>
          <w:b/>
          <w:bCs/>
          <w:snapToGrid w:val="0"/>
          <w:lang w:val="es-ES"/>
        </w:rPr>
      </w:pPr>
    </w:p>
    <w:p w14:paraId="6E82F1D2" w14:textId="2C87504A" w:rsidR="000A4DAF" w:rsidRPr="000A4DAF" w:rsidRDefault="000A4DAF" w:rsidP="000A4DAF">
      <w:pPr>
        <w:spacing w:after="0" w:line="240" w:lineRule="auto"/>
        <w:jc w:val="both"/>
        <w:rPr>
          <w:rFonts w:cs="Arial"/>
          <w:lang w:val="es-ES"/>
        </w:rPr>
      </w:pPr>
      <w:r w:rsidRPr="000A4DAF">
        <w:rPr>
          <w:rFonts w:cs="Arial"/>
          <w:lang w:val="es-ES"/>
        </w:rPr>
        <w:t>Si bien puede que no exista ningún obstáculo natural a la expansión de la zona de distribución geográfica, es posible que existan otros tipos de obstáculos derivados de la actividad humana.  Es lo que ocurre con las zonas de anidación de especies de aves marinas, como el albatros patinegro (</w:t>
      </w:r>
      <w:r w:rsidRPr="000A4DAF">
        <w:rPr>
          <w:rFonts w:cs="Arial"/>
          <w:i/>
          <w:iCs/>
          <w:lang w:val="es-ES"/>
        </w:rPr>
        <w:t>Phoebastria nigripes</w:t>
      </w:r>
      <w:r w:rsidRPr="000A4DAF">
        <w:rPr>
          <w:rFonts w:cs="Arial"/>
          <w:lang w:val="es-ES"/>
        </w:rPr>
        <w:t xml:space="preserve">), ya que el aumento del nivel del mar </w:t>
      </w:r>
      <w:r w:rsidR="00E91158">
        <w:rPr>
          <w:rFonts w:cs="Arial"/>
          <w:lang w:val="es-ES"/>
        </w:rPr>
        <w:t xml:space="preserve">en islas </w:t>
      </w:r>
      <w:r w:rsidRPr="000A4DAF">
        <w:rPr>
          <w:rFonts w:cs="Arial"/>
          <w:lang w:val="es-ES"/>
        </w:rPr>
        <w:t xml:space="preserve">puede obligar a las aves a tener que anidar en altitudes superiores en islas inadecuadas debido a la presencia de ratas u otros depredadores invasivos.  Los obstáculos antropogénicos también pueden estar presentes en las fronteras entre OROP en las que la ampliación de la zona de distribución geográfica puede llevar a las especies a zonas marinas donde existen distintas normas de mitigación de la captura incidental.   </w:t>
      </w:r>
    </w:p>
    <w:p w14:paraId="3083EC77" w14:textId="77777777" w:rsidR="000A4DAF" w:rsidRPr="000A4DAF" w:rsidRDefault="000A4DAF" w:rsidP="000A4DAF">
      <w:pPr>
        <w:spacing w:after="0" w:line="240" w:lineRule="auto"/>
        <w:ind w:left="2880"/>
        <w:jc w:val="both"/>
        <w:rPr>
          <w:rFonts w:cs="Arial"/>
          <w:lang w:val="es-ES"/>
        </w:rPr>
      </w:pPr>
    </w:p>
    <w:p w14:paraId="50136FB7" w14:textId="77777777" w:rsidR="000A4DAF" w:rsidRPr="000A4DAF" w:rsidRDefault="000A4DAF" w:rsidP="00FF2C7B">
      <w:pPr>
        <w:numPr>
          <w:ilvl w:val="2"/>
          <w:numId w:val="16"/>
        </w:numPr>
        <w:spacing w:after="0" w:line="240" w:lineRule="auto"/>
        <w:ind w:left="720" w:hanging="450"/>
        <w:contextualSpacing/>
        <w:jc w:val="both"/>
        <w:rPr>
          <w:rFonts w:eastAsia="Times New Roman" w:cs="Arial"/>
          <w:b/>
          <w:bCs/>
          <w:snapToGrid w:val="0"/>
          <w:lang w:val="es-ES"/>
        </w:rPr>
      </w:pPr>
      <w:r w:rsidRPr="000A4DAF">
        <w:rPr>
          <w:rFonts w:eastAsia="Times New Roman" w:cs="Arial"/>
          <w:b/>
          <w:bCs/>
          <w:snapToGrid w:val="0"/>
          <w:lang w:val="es-ES"/>
        </w:rPr>
        <w:t>Es posible que la zona de distribución geográfica de las especies se encuentre limitada en el futuro por obstáculo(s) antropogénico(s)</w:t>
      </w:r>
    </w:p>
    <w:p w14:paraId="14B19B32" w14:textId="77777777" w:rsidR="000A4DAF" w:rsidRPr="000A4DAF" w:rsidRDefault="000A4DAF" w:rsidP="000A4DAF">
      <w:pPr>
        <w:spacing w:after="0" w:line="240" w:lineRule="auto"/>
        <w:ind w:left="1134"/>
        <w:contextualSpacing/>
        <w:jc w:val="both"/>
        <w:rPr>
          <w:rFonts w:eastAsia="Times New Roman" w:cs="Arial"/>
          <w:b/>
          <w:bCs/>
          <w:snapToGrid w:val="0"/>
          <w:lang w:val="es-ES"/>
        </w:rPr>
      </w:pPr>
    </w:p>
    <w:p w14:paraId="7C9B8D39" w14:textId="6C24A490" w:rsidR="000A4DAF" w:rsidRPr="000A4DAF" w:rsidRDefault="000A4DAF" w:rsidP="000A4DAF">
      <w:pPr>
        <w:spacing w:after="0" w:line="240" w:lineRule="auto"/>
        <w:jc w:val="both"/>
        <w:rPr>
          <w:rFonts w:cs="Arial"/>
          <w:lang w:val="es-ES"/>
        </w:rPr>
      </w:pPr>
      <w:r w:rsidRPr="000A4DAF">
        <w:rPr>
          <w:rFonts w:cs="Arial"/>
          <w:lang w:val="es-ES"/>
        </w:rPr>
        <w:t xml:space="preserve">Aunque en la actualidad las especies puedan adaptar sus desplazamientos como respuesta al cambio climático, existe la posibilidad de que dichos hábitats sufran cambios en el futuro que los conviertan en inapropiados.  Este problema se presenta especialmente en el Ártico, donde el retroceso del hielo marino está permitiendo que haya una mayor navegación y, por consiguiente, una mayor actividad industrial.  </w:t>
      </w:r>
      <w:r w:rsidR="00E91158">
        <w:rPr>
          <w:rFonts w:cs="Arial"/>
          <w:lang w:val="es-ES"/>
        </w:rPr>
        <w:t>Mientras que</w:t>
      </w:r>
      <w:r w:rsidRPr="000A4DAF">
        <w:rPr>
          <w:rFonts w:cs="Arial"/>
          <w:lang w:val="es-ES"/>
        </w:rPr>
        <w:t xml:space="preserve"> la mayor parte del Ártico puede adaptarse actualmente a los cambios hacia los polos de las especies, como la ballena de Groenlandia (</w:t>
      </w:r>
      <w:r w:rsidRPr="000A4DAF">
        <w:rPr>
          <w:rFonts w:cs="Arial"/>
          <w:i/>
          <w:iCs/>
          <w:lang w:val="es-ES"/>
        </w:rPr>
        <w:t>Balaena mysticetus</w:t>
      </w:r>
      <w:r w:rsidRPr="000A4DAF">
        <w:rPr>
          <w:rFonts w:cs="Arial"/>
          <w:lang w:val="es-ES"/>
        </w:rPr>
        <w:t>), puede que el entorno marino del Ártico ya se haya desarrollado en mayor medida para cuando se produzcan dichos cambios en la zona de distribución y, por lo tanto, no se pueda adaptar de la misma forma.  De manera similar, los humedales que hoy en día no usan las aves acuáticas y en los que se está contemplando la posibilidad de llevar a cabo labores de desarrollo pueden convertirse cada vez más en zonas de escala debido al aumento del nivel del mar.  Por último, el avance del aumento de la aridez de las tierras del Sáhara y las precipitaciones cambiantes en el Sahel podría obligar a las especies silvestres, como la gacela dorcas (</w:t>
      </w:r>
      <w:r w:rsidRPr="000A4DAF">
        <w:rPr>
          <w:rFonts w:cs="Arial"/>
          <w:i/>
          <w:iCs/>
          <w:lang w:val="es-ES"/>
        </w:rPr>
        <w:t>Gazella dorcas</w:t>
      </w:r>
      <w:r w:rsidRPr="000A4DAF">
        <w:rPr>
          <w:rFonts w:cs="Arial"/>
          <w:lang w:val="es-ES"/>
        </w:rPr>
        <w:t>)</w:t>
      </w:r>
      <w:r w:rsidRPr="000A4DAF">
        <w:rPr>
          <w:rFonts w:cs="Arial"/>
          <w:i/>
          <w:iCs/>
          <w:lang w:val="es-ES"/>
        </w:rPr>
        <w:t xml:space="preserve"> </w:t>
      </w:r>
      <w:r w:rsidRPr="000A4DAF">
        <w:rPr>
          <w:rFonts w:cs="Arial"/>
          <w:lang w:val="es-ES"/>
        </w:rPr>
        <w:t xml:space="preserve">a competir por hábitats en tierras cada vez más necesarias para usos agrícolas.  </w:t>
      </w:r>
    </w:p>
    <w:p w14:paraId="7685CF85" w14:textId="77777777" w:rsidR="000A4DAF" w:rsidRPr="000A4DAF" w:rsidRDefault="000A4DAF" w:rsidP="000A4DAF">
      <w:pPr>
        <w:spacing w:after="0" w:line="240" w:lineRule="auto"/>
        <w:jc w:val="both"/>
        <w:rPr>
          <w:rFonts w:cs="Arial"/>
          <w:b/>
          <w:bCs/>
          <w:lang w:val="es-ES"/>
        </w:rPr>
      </w:pPr>
    </w:p>
    <w:p w14:paraId="06771F6D" w14:textId="77777777" w:rsidR="000A4DAF" w:rsidRPr="000A4DAF" w:rsidRDefault="000A4DAF" w:rsidP="00FF2C7B">
      <w:pPr>
        <w:keepNext/>
        <w:numPr>
          <w:ilvl w:val="0"/>
          <w:numId w:val="16"/>
        </w:numPr>
        <w:spacing w:after="0" w:line="240" w:lineRule="auto"/>
        <w:ind w:hanging="567"/>
        <w:contextualSpacing/>
        <w:jc w:val="both"/>
        <w:rPr>
          <w:rFonts w:eastAsia="Times New Roman" w:cs="Arial"/>
          <w:b/>
          <w:bCs/>
          <w:snapToGrid w:val="0"/>
        </w:rPr>
      </w:pPr>
      <w:r w:rsidRPr="000A4DAF">
        <w:rPr>
          <w:rFonts w:eastAsia="Times New Roman" w:cs="Arial"/>
          <w:b/>
          <w:bCs/>
          <w:snapToGrid w:val="0"/>
        </w:rPr>
        <w:t>Un marco de acción</w:t>
      </w:r>
    </w:p>
    <w:p w14:paraId="22FD40B0" w14:textId="77777777" w:rsidR="000A4DAF" w:rsidRPr="000A4DAF" w:rsidRDefault="000A4DAF" w:rsidP="000A4DAF">
      <w:pPr>
        <w:keepNext/>
        <w:spacing w:after="0" w:line="240" w:lineRule="auto"/>
        <w:jc w:val="both"/>
        <w:rPr>
          <w:rFonts w:cs="Arial"/>
          <w:b/>
          <w:bCs/>
        </w:rPr>
      </w:pPr>
    </w:p>
    <w:p w14:paraId="68A75A3B" w14:textId="77777777" w:rsidR="000A4DAF" w:rsidRPr="000A4DAF" w:rsidRDefault="000A4DAF" w:rsidP="000A4DAF">
      <w:pPr>
        <w:spacing w:after="0" w:line="240" w:lineRule="auto"/>
        <w:jc w:val="both"/>
        <w:rPr>
          <w:rFonts w:cs="Arial"/>
          <w:lang w:val="es-ES"/>
        </w:rPr>
      </w:pPr>
      <w:r w:rsidRPr="000A4DAF">
        <w:rPr>
          <w:rFonts w:cs="Arial"/>
          <w:lang w:val="es-ES"/>
        </w:rPr>
        <w:t>El siguiente marco de decisión se ha visto afectado por los enfoques sobre la observación y gestión de los ecosistemas en las pesquerías</w:t>
      </w:r>
      <w:sdt>
        <w:sdtPr>
          <w:rPr>
            <w:rFonts w:cs="Arial"/>
          </w:rPr>
          <w:id w:val="-2050981522"/>
          <w:citation/>
        </w:sdtPr>
        <w:sdtEndPr/>
        <w:sdtContent>
          <w:r w:rsidRPr="000A4DAF">
            <w:rPr>
              <w:rFonts w:cs="Arial"/>
              <w:lang w:val="es-ES"/>
            </w:rPr>
            <w:fldChar w:fldCharType="begin"/>
          </w:r>
          <w:r w:rsidRPr="000A4DAF">
            <w:rPr>
              <w:rFonts w:cs="Arial"/>
              <w:lang w:val="es-ES"/>
            </w:rPr>
            <w:instrText xml:space="preserve"> CITATION Lin20 \l 2057 </w:instrText>
          </w:r>
          <w:r w:rsidRPr="000A4DAF">
            <w:rPr>
              <w:rFonts w:cs="Arial"/>
              <w:lang w:val="es-ES"/>
            </w:rPr>
            <w:fldChar w:fldCharType="separate"/>
          </w:r>
          <w:r w:rsidRPr="000A4DAF">
            <w:rPr>
              <w:rFonts w:cs="Arial"/>
              <w:noProof/>
              <w:lang w:val="es-ES"/>
            </w:rPr>
            <w:t xml:space="preserve"> (Link </w:t>
          </w:r>
          <w:r w:rsidRPr="000A4DAF">
            <w:rPr>
              <w:rFonts w:cs="Arial"/>
              <w:i/>
              <w:iCs/>
              <w:noProof/>
              <w:lang w:val="es-ES"/>
            </w:rPr>
            <w:t>et al.</w:t>
          </w:r>
          <w:r w:rsidRPr="000A4DAF">
            <w:rPr>
              <w:rFonts w:cs="Arial"/>
              <w:noProof/>
              <w:lang w:val="es-ES"/>
            </w:rPr>
            <w:t>, 2020)</w:t>
          </w:r>
          <w:r w:rsidRPr="000A4DAF">
            <w:rPr>
              <w:rFonts w:cs="Arial"/>
              <w:lang w:val="es-ES"/>
            </w:rPr>
            <w:fldChar w:fldCharType="end"/>
          </w:r>
        </w:sdtContent>
      </w:sdt>
      <w:r w:rsidRPr="000A4DAF">
        <w:rPr>
          <w:rFonts w:cs="Arial"/>
          <w:lang w:val="es-ES"/>
        </w:rPr>
        <w:t>, por la ciencia relativa a la toma de decisiones que se utiliza para priorizar la conservación</w:t>
      </w:r>
      <w:sdt>
        <w:sdtPr>
          <w:rPr>
            <w:rFonts w:cs="Arial"/>
          </w:rPr>
          <w:id w:val="429397740"/>
          <w:citation/>
        </w:sdtPr>
        <w:sdtEndPr/>
        <w:sdtContent>
          <w:r w:rsidRPr="000A4DAF">
            <w:rPr>
              <w:rFonts w:cs="Arial"/>
              <w:lang w:val="es-ES"/>
            </w:rPr>
            <w:fldChar w:fldCharType="begin"/>
          </w:r>
          <w:r w:rsidRPr="000A4DAF">
            <w:rPr>
              <w:rFonts w:cs="Arial"/>
              <w:lang w:val="es-ES"/>
            </w:rPr>
            <w:instrText xml:space="preserve"> CITATION Xia211 \l 2057 </w:instrText>
          </w:r>
          <w:r w:rsidRPr="000A4DAF">
            <w:rPr>
              <w:rFonts w:cs="Arial"/>
              <w:lang w:val="es-ES"/>
            </w:rPr>
            <w:fldChar w:fldCharType="separate"/>
          </w:r>
          <w:r w:rsidRPr="000A4DAF">
            <w:rPr>
              <w:rFonts w:cs="Arial"/>
              <w:noProof/>
              <w:lang w:val="es-ES"/>
            </w:rPr>
            <w:t xml:space="preserve"> (Xiao</w:t>
          </w:r>
          <w:r w:rsidRPr="000A4DAF">
            <w:rPr>
              <w:rFonts w:cs="Arial"/>
              <w:i/>
              <w:iCs/>
              <w:noProof/>
              <w:lang w:val="es-ES"/>
            </w:rPr>
            <w:t xml:space="preserve"> et al.</w:t>
          </w:r>
          <w:r w:rsidRPr="000A4DAF">
            <w:rPr>
              <w:rFonts w:cs="Arial"/>
              <w:noProof/>
              <w:lang w:val="es-ES"/>
            </w:rPr>
            <w:t>, 2021)</w:t>
          </w:r>
          <w:r w:rsidRPr="000A4DAF">
            <w:rPr>
              <w:rFonts w:cs="Arial"/>
              <w:lang w:val="es-ES"/>
            </w:rPr>
            <w:fldChar w:fldCharType="end"/>
          </w:r>
        </w:sdtContent>
      </w:sdt>
      <w:r w:rsidRPr="000A4DAF">
        <w:rPr>
          <w:rFonts w:cs="Arial"/>
          <w:lang w:val="es-ES"/>
        </w:rPr>
        <w:t xml:space="preserve"> y por la jerarquización de las prioridades de investigación</w:t>
      </w:r>
      <w:sdt>
        <w:sdtPr>
          <w:rPr>
            <w:rFonts w:cs="Arial"/>
          </w:rPr>
          <w:id w:val="1598211943"/>
          <w:citation/>
        </w:sdtPr>
        <w:sdtEndPr/>
        <w:sdtContent>
          <w:r w:rsidRPr="000A4DAF">
            <w:rPr>
              <w:rFonts w:cs="Arial"/>
              <w:lang w:val="es-ES"/>
            </w:rPr>
            <w:fldChar w:fldCharType="begin"/>
          </w:r>
          <w:r w:rsidRPr="000A4DAF">
            <w:rPr>
              <w:rFonts w:cs="Arial"/>
              <w:lang w:val="es-ES"/>
            </w:rPr>
            <w:instrText xml:space="preserve"> CITATION Rus20 \l 2057 </w:instrText>
          </w:r>
          <w:r w:rsidRPr="000A4DAF">
            <w:rPr>
              <w:rFonts w:cs="Arial"/>
              <w:lang w:val="es-ES"/>
            </w:rPr>
            <w:fldChar w:fldCharType="separate"/>
          </w:r>
          <w:r w:rsidRPr="000A4DAF">
            <w:rPr>
              <w:rFonts w:cs="Arial"/>
              <w:noProof/>
              <w:lang w:val="es-ES"/>
            </w:rPr>
            <w:t xml:space="preserve"> (Rushing </w:t>
          </w:r>
          <w:r w:rsidRPr="000A4DAF">
            <w:rPr>
              <w:rFonts w:cs="Arial"/>
              <w:i/>
              <w:iCs/>
              <w:noProof/>
              <w:lang w:val="es-ES"/>
            </w:rPr>
            <w:t>et al.</w:t>
          </w:r>
          <w:r w:rsidRPr="000A4DAF">
            <w:rPr>
              <w:rFonts w:cs="Arial"/>
              <w:noProof/>
              <w:lang w:val="es-ES"/>
            </w:rPr>
            <w:t>, 2020)</w:t>
          </w:r>
          <w:r w:rsidRPr="000A4DAF">
            <w:rPr>
              <w:rFonts w:cs="Arial"/>
              <w:lang w:val="es-ES"/>
            </w:rPr>
            <w:fldChar w:fldCharType="end"/>
          </w:r>
        </w:sdtContent>
      </w:sdt>
      <w:r w:rsidRPr="000A4DAF">
        <w:rPr>
          <w:rFonts w:cs="Arial"/>
          <w:lang w:val="es-ES"/>
        </w:rPr>
        <w:t xml:space="preserve"> para las aves migratorias.  Está diseñado para fundamentar los compromisos entre Estados de áreas de distribución geográfica y la priorización de acciones para las especies migratorias que se encuentran en riesgo debido al cambio climático.  Al combinar este marco con análisis minuciosos de la literatura científica de cada especie, las estrategias se pueden centrar en </w:t>
      </w:r>
      <w:r w:rsidRPr="000A4DAF">
        <w:rPr>
          <w:rFonts w:cs="Arial"/>
          <w:lang w:val="es-ES"/>
        </w:rPr>
        <w:lastRenderedPageBreak/>
        <w:t xml:space="preserve">acciones que aprovechen mejor los recursos dedicados a proteger las especies y sus rutas migratorias. </w:t>
      </w:r>
    </w:p>
    <w:p w14:paraId="773D6F68" w14:textId="77777777" w:rsidR="000A4DAF" w:rsidRPr="000A4DAF" w:rsidRDefault="000A4DAF" w:rsidP="000A4DAF">
      <w:pPr>
        <w:spacing w:after="0" w:line="240" w:lineRule="auto"/>
        <w:jc w:val="both"/>
        <w:rPr>
          <w:rFonts w:cs="Arial"/>
          <w:lang w:val="es-ES"/>
        </w:rPr>
      </w:pPr>
    </w:p>
    <w:p w14:paraId="0AE7F128" w14:textId="77777777" w:rsidR="000A4DAF" w:rsidRPr="000A4DAF" w:rsidRDefault="000A4DAF" w:rsidP="000A4DAF">
      <w:pPr>
        <w:keepNext/>
        <w:spacing w:after="0" w:line="240" w:lineRule="auto"/>
        <w:jc w:val="both"/>
        <w:rPr>
          <w:rFonts w:cs="Arial"/>
        </w:rPr>
      </w:pPr>
      <w:r w:rsidRPr="000A4DAF">
        <w:rPr>
          <w:rFonts w:cs="Arial"/>
          <w:lang w:val="es-ES"/>
        </w:rPr>
        <w:t xml:space="preserve">Se plantean cuatro estrategias: </w:t>
      </w:r>
    </w:p>
    <w:p w14:paraId="7F1B2F1E" w14:textId="77777777" w:rsidR="000A4DAF" w:rsidRPr="000A4DAF" w:rsidRDefault="000A4DAF" w:rsidP="000A4DAF">
      <w:pPr>
        <w:keepNext/>
        <w:spacing w:after="0" w:line="240" w:lineRule="auto"/>
        <w:jc w:val="both"/>
        <w:rPr>
          <w:rFonts w:cs="Arial"/>
        </w:rPr>
      </w:pPr>
    </w:p>
    <w:p w14:paraId="50EB9CD1" w14:textId="77777777" w:rsidR="000A4DAF" w:rsidRPr="000A4DAF" w:rsidRDefault="000A4DAF" w:rsidP="00FF2C7B">
      <w:pPr>
        <w:keepNext/>
        <w:numPr>
          <w:ilvl w:val="2"/>
          <w:numId w:val="16"/>
        </w:numPr>
        <w:spacing w:after="0" w:line="240" w:lineRule="auto"/>
        <w:ind w:left="810" w:hanging="540"/>
        <w:contextualSpacing/>
        <w:jc w:val="both"/>
        <w:rPr>
          <w:rFonts w:eastAsia="Times New Roman" w:cs="Arial"/>
          <w:b/>
          <w:bCs/>
          <w:snapToGrid w:val="0"/>
        </w:rPr>
      </w:pPr>
      <w:r w:rsidRPr="000A4DAF">
        <w:rPr>
          <w:rFonts w:eastAsia="Times New Roman" w:cs="Arial"/>
          <w:b/>
          <w:bCs/>
          <w:snapToGrid w:val="0"/>
        </w:rPr>
        <w:t>Conservación</w:t>
      </w:r>
    </w:p>
    <w:p w14:paraId="79EBCEC5" w14:textId="77777777" w:rsidR="000A4DAF" w:rsidRPr="000A4DAF" w:rsidRDefault="000A4DAF" w:rsidP="000A4DAF">
      <w:pPr>
        <w:spacing w:after="0" w:line="240" w:lineRule="auto"/>
        <w:ind w:left="1134"/>
        <w:contextualSpacing/>
        <w:jc w:val="both"/>
        <w:rPr>
          <w:rFonts w:eastAsia="Times New Roman" w:cs="Arial"/>
          <w:b/>
          <w:bCs/>
          <w:snapToGrid w:val="0"/>
        </w:rPr>
      </w:pPr>
    </w:p>
    <w:p w14:paraId="66685B64" w14:textId="77777777" w:rsidR="000A4DAF" w:rsidRPr="000A4DAF" w:rsidRDefault="000A4DAF" w:rsidP="000A4DAF">
      <w:pPr>
        <w:spacing w:after="0" w:line="240" w:lineRule="auto"/>
        <w:jc w:val="both"/>
        <w:rPr>
          <w:rFonts w:cs="Arial"/>
          <w:lang w:val="es-ES"/>
        </w:rPr>
      </w:pPr>
      <w:r w:rsidRPr="000A4DAF">
        <w:rPr>
          <w:rFonts w:cs="Arial"/>
          <w:lang w:val="es-ES"/>
        </w:rPr>
        <w:t>Entre los ejemplos de estrategias de conservación figuran el aislamiento de zonas de protección de interior de los humedales costeros actuales</w:t>
      </w:r>
      <w:sdt>
        <w:sdtPr>
          <w:rPr>
            <w:rFonts w:cs="Arial"/>
          </w:rPr>
          <w:id w:val="1155348039"/>
          <w:citation/>
        </w:sdtPr>
        <w:sdtEndPr/>
        <w:sdtContent>
          <w:r w:rsidRPr="000A4DAF">
            <w:rPr>
              <w:rFonts w:cs="Arial"/>
              <w:lang w:val="es-ES"/>
            </w:rPr>
            <w:fldChar w:fldCharType="begin"/>
          </w:r>
          <w:r w:rsidRPr="000A4DAF">
            <w:rPr>
              <w:rFonts w:cs="Arial"/>
              <w:lang w:val="es-ES"/>
            </w:rPr>
            <w:instrText xml:space="preserve"> CITATION Acl20 \l 2057 </w:instrText>
          </w:r>
          <w:r w:rsidRPr="000A4DAF">
            <w:rPr>
              <w:rFonts w:cs="Arial"/>
              <w:lang w:val="es-ES"/>
            </w:rPr>
            <w:fldChar w:fldCharType="separate"/>
          </w:r>
          <w:r w:rsidRPr="000A4DAF">
            <w:rPr>
              <w:rFonts w:cs="Arial"/>
              <w:noProof/>
              <w:lang w:val="es-ES"/>
            </w:rPr>
            <w:t xml:space="preserve"> (Wikramanayake </w:t>
          </w:r>
          <w:r w:rsidRPr="000A4DAF">
            <w:rPr>
              <w:rFonts w:cs="Arial"/>
              <w:i/>
              <w:iCs/>
              <w:noProof/>
              <w:lang w:val="es-ES"/>
            </w:rPr>
            <w:t>et al.</w:t>
          </w:r>
          <w:r w:rsidRPr="000A4DAF">
            <w:rPr>
              <w:rFonts w:cs="Arial"/>
              <w:noProof/>
              <w:lang w:val="es-ES"/>
            </w:rPr>
            <w:t xml:space="preserve"> 2020)</w:t>
          </w:r>
          <w:r w:rsidRPr="000A4DAF">
            <w:rPr>
              <w:rFonts w:cs="Arial"/>
              <w:lang w:val="es-ES"/>
            </w:rPr>
            <w:fldChar w:fldCharType="end"/>
          </w:r>
        </w:sdtContent>
      </w:sdt>
      <w:r w:rsidRPr="000A4DAF">
        <w:rPr>
          <w:rFonts w:cs="Arial"/>
          <w:lang w:val="es-ES"/>
        </w:rPr>
        <w:t xml:space="preserve"> y la restricción de la expansión industrial hacia el Ártico (para esta última estrategia, quizá se puedan utilizar herramientas como la ArcNet, del Foro Mundial en favor de la Naturaleza</w:t>
      </w:r>
      <w:r w:rsidRPr="000A4DAF">
        <w:rPr>
          <w:rFonts w:cs="Arial"/>
          <w:vertAlign w:val="superscript"/>
          <w:lang w:val="es-ES"/>
        </w:rPr>
        <w:footnoteReference w:id="14"/>
      </w:r>
      <w:r w:rsidRPr="000A4DAF">
        <w:rPr>
          <w:rFonts w:cs="Arial"/>
          <w:lang w:val="es-ES"/>
        </w:rPr>
        <w:t>.</w:t>
      </w:r>
    </w:p>
    <w:p w14:paraId="4C870709" w14:textId="77777777" w:rsidR="000A4DAF" w:rsidRPr="000A4DAF" w:rsidRDefault="000A4DAF" w:rsidP="000A4DAF">
      <w:pPr>
        <w:spacing w:after="0" w:line="240" w:lineRule="auto"/>
        <w:jc w:val="both"/>
        <w:rPr>
          <w:rFonts w:cs="Arial"/>
          <w:lang w:val="es-ES"/>
        </w:rPr>
      </w:pPr>
    </w:p>
    <w:p w14:paraId="7325B9D6" w14:textId="77777777" w:rsidR="000A4DAF" w:rsidRPr="000A4DAF" w:rsidRDefault="000A4DAF" w:rsidP="00FF2C7B">
      <w:pPr>
        <w:keepNext/>
        <w:numPr>
          <w:ilvl w:val="2"/>
          <w:numId w:val="16"/>
        </w:numPr>
        <w:spacing w:after="0" w:line="240" w:lineRule="auto"/>
        <w:ind w:left="810" w:hanging="450"/>
        <w:contextualSpacing/>
        <w:jc w:val="both"/>
        <w:rPr>
          <w:rFonts w:eastAsia="Times New Roman" w:cs="Arial"/>
          <w:b/>
          <w:bCs/>
          <w:snapToGrid w:val="0"/>
        </w:rPr>
      </w:pPr>
      <w:r w:rsidRPr="000A4DAF">
        <w:rPr>
          <w:rFonts w:eastAsia="Times New Roman" w:cs="Arial"/>
          <w:b/>
          <w:bCs/>
          <w:snapToGrid w:val="0"/>
        </w:rPr>
        <w:t>Restauración</w:t>
      </w:r>
    </w:p>
    <w:p w14:paraId="09573138" w14:textId="77777777" w:rsidR="000A4DAF" w:rsidRPr="000A4DAF" w:rsidRDefault="000A4DAF" w:rsidP="000A4DAF">
      <w:pPr>
        <w:keepNext/>
        <w:spacing w:after="0" w:line="240" w:lineRule="auto"/>
        <w:ind w:left="1134"/>
        <w:contextualSpacing/>
        <w:jc w:val="both"/>
        <w:rPr>
          <w:rFonts w:eastAsia="Times New Roman" w:cs="Arial"/>
          <w:b/>
          <w:bCs/>
          <w:snapToGrid w:val="0"/>
        </w:rPr>
      </w:pPr>
    </w:p>
    <w:p w14:paraId="7107E92A" w14:textId="77777777" w:rsidR="000A4DAF" w:rsidRPr="000A4DAF" w:rsidRDefault="000A4DAF" w:rsidP="000A4DAF">
      <w:pPr>
        <w:spacing w:after="0" w:line="240" w:lineRule="auto"/>
        <w:jc w:val="both"/>
        <w:rPr>
          <w:rFonts w:cs="Arial"/>
          <w:lang w:val="es-ES"/>
        </w:rPr>
      </w:pPr>
      <w:r w:rsidRPr="000A4DAF">
        <w:rPr>
          <w:rFonts w:cs="Arial"/>
          <w:lang w:val="es-ES"/>
        </w:rPr>
        <w:t>Entre las estrategias de restauración se incluyen la extracción de los depredadores invasivos de posibles zonas de anidación de aves marinas</w:t>
      </w:r>
      <w:sdt>
        <w:sdtPr>
          <w:rPr>
            <w:rFonts w:cs="Arial"/>
          </w:rPr>
          <w:id w:val="1420603326"/>
          <w:citation/>
        </w:sdtPr>
        <w:sdtEndPr/>
        <w:sdtContent>
          <w:r w:rsidRPr="000A4DAF">
            <w:rPr>
              <w:rFonts w:cs="Arial"/>
              <w:lang w:val="es-ES"/>
            </w:rPr>
            <w:fldChar w:fldCharType="begin"/>
          </w:r>
          <w:r w:rsidRPr="000A4DAF">
            <w:rPr>
              <w:rFonts w:cs="Arial"/>
              <w:lang w:val="es-ES"/>
            </w:rPr>
            <w:instrText xml:space="preserve"> CITATION Rey15 \l 2057 </w:instrText>
          </w:r>
          <w:r w:rsidRPr="000A4DAF">
            <w:rPr>
              <w:rFonts w:cs="Arial"/>
              <w:lang w:val="es-ES"/>
            </w:rPr>
            <w:fldChar w:fldCharType="separate"/>
          </w:r>
          <w:r w:rsidRPr="000A4DAF">
            <w:rPr>
              <w:rFonts w:cs="Arial"/>
              <w:noProof/>
              <w:lang w:val="es-ES"/>
            </w:rPr>
            <w:t xml:space="preserve"> (Reynolds </w:t>
          </w:r>
          <w:r w:rsidRPr="000A4DAF">
            <w:rPr>
              <w:rFonts w:cs="Arial"/>
              <w:i/>
              <w:iCs/>
              <w:noProof/>
              <w:lang w:val="es-ES"/>
            </w:rPr>
            <w:t>et al.</w:t>
          </w:r>
          <w:r w:rsidRPr="000A4DAF">
            <w:rPr>
              <w:rFonts w:cs="Arial"/>
              <w:noProof/>
              <w:lang w:val="es-ES"/>
            </w:rPr>
            <w:t>, 2015)</w:t>
          </w:r>
          <w:r w:rsidRPr="000A4DAF">
            <w:rPr>
              <w:rFonts w:cs="Arial"/>
              <w:lang w:val="es-ES"/>
            </w:rPr>
            <w:fldChar w:fldCharType="end"/>
          </w:r>
        </w:sdtContent>
      </w:sdt>
      <w:r w:rsidRPr="000A4DAF">
        <w:rPr>
          <w:rFonts w:cs="Arial"/>
          <w:lang w:val="es-ES"/>
        </w:rPr>
        <w:t xml:space="preserve"> y la mejora de las medidas de mitigación de la captura incidental en los límites de pesquerías</w:t>
      </w:r>
      <w:sdt>
        <w:sdtPr>
          <w:rPr>
            <w:rFonts w:cs="Arial"/>
          </w:rPr>
          <w:id w:val="1873035673"/>
          <w:citation/>
        </w:sdtPr>
        <w:sdtEndPr/>
        <w:sdtContent>
          <w:r w:rsidRPr="000A4DAF">
            <w:rPr>
              <w:rFonts w:cs="Arial"/>
              <w:lang w:val="es-ES"/>
            </w:rPr>
            <w:fldChar w:fldCharType="begin"/>
          </w:r>
          <w:r w:rsidRPr="000A4DAF">
            <w:rPr>
              <w:rFonts w:cs="Arial"/>
              <w:lang w:val="es-ES"/>
            </w:rPr>
            <w:instrText xml:space="preserve"> CITATION Krü17 \l 2057 </w:instrText>
          </w:r>
          <w:r w:rsidRPr="000A4DAF">
            <w:rPr>
              <w:rFonts w:cs="Arial"/>
              <w:lang w:val="es-ES"/>
            </w:rPr>
            <w:fldChar w:fldCharType="separate"/>
          </w:r>
          <w:r w:rsidRPr="000A4DAF">
            <w:rPr>
              <w:rFonts w:cs="Arial"/>
              <w:noProof/>
              <w:lang w:val="es-ES"/>
            </w:rPr>
            <w:t xml:space="preserve"> (Krüger </w:t>
          </w:r>
          <w:r w:rsidRPr="000A4DAF">
            <w:rPr>
              <w:rFonts w:cs="Arial"/>
              <w:i/>
              <w:iCs/>
              <w:noProof/>
              <w:lang w:val="es-ES"/>
            </w:rPr>
            <w:t>et al.</w:t>
          </w:r>
          <w:r w:rsidRPr="000A4DAF">
            <w:rPr>
              <w:rFonts w:cs="Arial"/>
              <w:noProof/>
              <w:lang w:val="es-ES"/>
            </w:rPr>
            <w:t>, 2018)</w:t>
          </w:r>
          <w:r w:rsidRPr="000A4DAF">
            <w:rPr>
              <w:rFonts w:cs="Arial"/>
              <w:lang w:val="es-ES"/>
            </w:rPr>
            <w:fldChar w:fldCharType="end"/>
          </w:r>
        </w:sdtContent>
      </w:sdt>
      <w:r w:rsidRPr="000A4DAF">
        <w:rPr>
          <w:rFonts w:cs="Arial"/>
          <w:lang w:val="es-ES"/>
        </w:rPr>
        <w:t>.</w:t>
      </w:r>
    </w:p>
    <w:p w14:paraId="5788D675" w14:textId="77777777" w:rsidR="000A4DAF" w:rsidRPr="000A4DAF" w:rsidRDefault="000A4DAF" w:rsidP="000A4DAF">
      <w:pPr>
        <w:spacing w:after="0" w:line="240" w:lineRule="auto"/>
        <w:ind w:left="720"/>
        <w:jc w:val="both"/>
        <w:rPr>
          <w:rFonts w:cs="Arial"/>
          <w:lang w:val="es-ES"/>
        </w:rPr>
      </w:pPr>
    </w:p>
    <w:p w14:paraId="37983D6A" w14:textId="77777777" w:rsidR="000A4DAF" w:rsidRPr="000A4DAF" w:rsidRDefault="000A4DAF" w:rsidP="00FF2C7B">
      <w:pPr>
        <w:keepNext/>
        <w:numPr>
          <w:ilvl w:val="2"/>
          <w:numId w:val="16"/>
        </w:numPr>
        <w:spacing w:after="0" w:line="240" w:lineRule="auto"/>
        <w:ind w:left="810" w:hanging="450"/>
        <w:contextualSpacing/>
        <w:jc w:val="both"/>
        <w:rPr>
          <w:rFonts w:eastAsia="Times New Roman" w:cs="Arial"/>
          <w:b/>
          <w:bCs/>
          <w:snapToGrid w:val="0"/>
        </w:rPr>
      </w:pPr>
      <w:r w:rsidRPr="000A4DAF">
        <w:rPr>
          <w:rFonts w:eastAsia="Times New Roman" w:cs="Arial"/>
          <w:b/>
          <w:bCs/>
          <w:snapToGrid w:val="0"/>
        </w:rPr>
        <w:t>Adaptación</w:t>
      </w:r>
    </w:p>
    <w:p w14:paraId="6678EF76" w14:textId="77777777" w:rsidR="000A4DAF" w:rsidRPr="000A4DAF" w:rsidRDefault="000A4DAF" w:rsidP="000A4DAF">
      <w:pPr>
        <w:keepNext/>
        <w:spacing w:after="0" w:line="240" w:lineRule="auto"/>
        <w:ind w:left="1134"/>
        <w:contextualSpacing/>
        <w:jc w:val="both"/>
        <w:rPr>
          <w:rFonts w:eastAsia="Times New Roman" w:cs="Arial"/>
          <w:b/>
          <w:bCs/>
          <w:snapToGrid w:val="0"/>
        </w:rPr>
      </w:pPr>
    </w:p>
    <w:p w14:paraId="4887678B" w14:textId="77777777" w:rsidR="000A4DAF" w:rsidRPr="000A4DAF" w:rsidRDefault="000A4DAF" w:rsidP="000A4DAF">
      <w:pPr>
        <w:spacing w:after="0" w:line="240" w:lineRule="auto"/>
        <w:jc w:val="both"/>
        <w:rPr>
          <w:rFonts w:cs="Arial"/>
          <w:spacing w:val="-3"/>
          <w:lang w:val="es-ES"/>
        </w:rPr>
      </w:pPr>
      <w:r w:rsidRPr="000A4DAF">
        <w:rPr>
          <w:rFonts w:cs="Arial"/>
          <w:spacing w:val="-3"/>
          <w:lang w:val="es-ES"/>
        </w:rPr>
        <w:t>Algunos ejemplos de posibles estrategias de adaptación son la reconstrucción de sistemas de arrecifes de coral</w:t>
      </w:r>
      <w:sdt>
        <w:sdtPr>
          <w:rPr>
            <w:rFonts w:cs="Arial"/>
            <w:spacing w:val="-3"/>
          </w:rPr>
          <w:id w:val="512731662"/>
          <w:citation/>
        </w:sdtPr>
        <w:sdtEndPr/>
        <w:sdtContent>
          <w:r w:rsidRPr="000A4DAF">
            <w:rPr>
              <w:rFonts w:cs="Arial"/>
              <w:spacing w:val="-3"/>
              <w:lang w:val="es-ES"/>
            </w:rPr>
            <w:fldChar w:fldCharType="begin"/>
          </w:r>
          <w:r w:rsidRPr="000A4DAF">
            <w:rPr>
              <w:rFonts w:cs="Arial"/>
              <w:spacing w:val="-3"/>
              <w:lang w:val="es-ES"/>
            </w:rPr>
            <w:instrText xml:space="preserve"> CITATION Rin14 \l 2057 </w:instrText>
          </w:r>
          <w:r w:rsidRPr="000A4DAF">
            <w:rPr>
              <w:rFonts w:cs="Arial"/>
              <w:spacing w:val="-3"/>
              <w:lang w:val="es-ES"/>
            </w:rPr>
            <w:fldChar w:fldCharType="separate"/>
          </w:r>
          <w:r w:rsidRPr="000A4DAF">
            <w:rPr>
              <w:rFonts w:cs="Arial"/>
              <w:noProof/>
              <w:spacing w:val="-3"/>
              <w:lang w:val="es-ES"/>
            </w:rPr>
            <w:t xml:space="preserve"> (Rinkevich, 2014)</w:t>
          </w:r>
          <w:r w:rsidRPr="000A4DAF">
            <w:rPr>
              <w:rFonts w:cs="Arial"/>
              <w:spacing w:val="-3"/>
              <w:lang w:val="es-ES"/>
            </w:rPr>
            <w:fldChar w:fldCharType="end"/>
          </w:r>
        </w:sdtContent>
      </w:sdt>
      <w:r w:rsidRPr="000A4DAF">
        <w:rPr>
          <w:rFonts w:cs="Arial"/>
          <w:spacing w:val="-3"/>
          <w:lang w:val="es-ES"/>
        </w:rPr>
        <w:t xml:space="preserve"> y la construcción de zonas de anidación artificiales para las tortugas.  </w:t>
      </w:r>
    </w:p>
    <w:p w14:paraId="0D9C2BFF" w14:textId="77777777" w:rsidR="000A4DAF" w:rsidRPr="000A4DAF" w:rsidRDefault="000A4DAF" w:rsidP="000A4DAF">
      <w:pPr>
        <w:spacing w:after="0" w:line="240" w:lineRule="auto"/>
        <w:ind w:left="720"/>
        <w:jc w:val="both"/>
        <w:rPr>
          <w:rFonts w:cs="Arial"/>
          <w:lang w:val="es-ES"/>
        </w:rPr>
      </w:pPr>
    </w:p>
    <w:p w14:paraId="3B5089B6" w14:textId="77777777" w:rsidR="000A4DAF" w:rsidRPr="000A4DAF" w:rsidRDefault="000A4DAF" w:rsidP="00FF2C7B">
      <w:pPr>
        <w:keepNext/>
        <w:numPr>
          <w:ilvl w:val="2"/>
          <w:numId w:val="16"/>
        </w:numPr>
        <w:spacing w:after="0" w:line="240" w:lineRule="auto"/>
        <w:ind w:left="630" w:hanging="360"/>
        <w:contextualSpacing/>
        <w:jc w:val="both"/>
        <w:rPr>
          <w:rFonts w:eastAsia="Times New Roman" w:cs="Arial"/>
          <w:b/>
          <w:bCs/>
          <w:snapToGrid w:val="0"/>
        </w:rPr>
      </w:pPr>
      <w:r w:rsidRPr="000A4DAF">
        <w:rPr>
          <w:rFonts w:eastAsia="Times New Roman" w:cs="Arial"/>
          <w:b/>
          <w:bCs/>
          <w:snapToGrid w:val="0"/>
        </w:rPr>
        <w:t>Translocación</w:t>
      </w:r>
    </w:p>
    <w:p w14:paraId="1BBFEE2D" w14:textId="77777777" w:rsidR="000A4DAF" w:rsidRPr="000A4DAF" w:rsidRDefault="000A4DAF" w:rsidP="000A4DAF">
      <w:pPr>
        <w:keepNext/>
        <w:spacing w:after="0" w:line="240" w:lineRule="auto"/>
        <w:ind w:left="1134"/>
        <w:contextualSpacing/>
        <w:jc w:val="both"/>
        <w:rPr>
          <w:rFonts w:eastAsia="Times New Roman" w:cs="Arial"/>
          <w:b/>
          <w:bCs/>
          <w:snapToGrid w:val="0"/>
        </w:rPr>
      </w:pPr>
    </w:p>
    <w:p w14:paraId="2D20ECC5" w14:textId="77777777" w:rsidR="000A4DAF" w:rsidRPr="000A4DAF" w:rsidRDefault="000A4DAF" w:rsidP="000A4DAF">
      <w:pPr>
        <w:spacing w:after="0" w:line="240" w:lineRule="auto"/>
        <w:jc w:val="both"/>
        <w:rPr>
          <w:rFonts w:cs="Arial"/>
          <w:lang w:val="es-ES"/>
        </w:rPr>
      </w:pPr>
      <w:r w:rsidRPr="000A4DAF">
        <w:rPr>
          <w:rFonts w:cs="Arial"/>
          <w:lang w:val="es-ES"/>
        </w:rPr>
        <w:t>Algunos ejemplos de estrategias de translocación incluyen la reintroducción del adax cautivo (</w:t>
      </w:r>
      <w:r w:rsidRPr="000A4DAF">
        <w:rPr>
          <w:rFonts w:cs="Arial"/>
          <w:i/>
          <w:iCs/>
          <w:lang w:val="es-ES"/>
        </w:rPr>
        <w:t>Addax Nasomaculatus</w:t>
      </w:r>
      <w:r w:rsidRPr="000A4DAF">
        <w:rPr>
          <w:rFonts w:cs="Arial"/>
          <w:lang w:val="es-ES"/>
        </w:rPr>
        <w:t>) en áreas protegidas del norte de África</w:t>
      </w:r>
      <w:sdt>
        <w:sdtPr>
          <w:rPr>
            <w:rFonts w:cs="Arial"/>
          </w:rPr>
          <w:id w:val="1588258967"/>
          <w:citation/>
        </w:sdtPr>
        <w:sdtEndPr/>
        <w:sdtContent>
          <w:r w:rsidRPr="000A4DAF">
            <w:rPr>
              <w:rFonts w:cs="Arial"/>
              <w:lang w:val="es-ES"/>
            </w:rPr>
            <w:fldChar w:fldCharType="begin"/>
          </w:r>
          <w:r w:rsidRPr="000A4DAF">
            <w:rPr>
              <w:rFonts w:cs="Arial"/>
              <w:lang w:val="es-ES"/>
            </w:rPr>
            <w:instrText xml:space="preserve"> CITATION New16 \l 2057 </w:instrText>
          </w:r>
          <w:r w:rsidRPr="000A4DAF">
            <w:rPr>
              <w:rFonts w:cs="Arial"/>
              <w:lang w:val="es-ES"/>
            </w:rPr>
            <w:fldChar w:fldCharType="separate"/>
          </w:r>
          <w:r w:rsidRPr="000A4DAF">
            <w:rPr>
              <w:rFonts w:cs="Arial"/>
              <w:noProof/>
              <w:lang w:val="es-ES"/>
            </w:rPr>
            <w:t xml:space="preserve"> (Newby </w:t>
          </w:r>
          <w:r w:rsidRPr="000A4DAF">
            <w:rPr>
              <w:rFonts w:cs="Arial"/>
              <w:i/>
              <w:iCs/>
              <w:noProof/>
              <w:lang w:val="es-ES"/>
            </w:rPr>
            <w:t>et al.</w:t>
          </w:r>
          <w:r w:rsidRPr="000A4DAF">
            <w:rPr>
              <w:rFonts w:cs="Arial"/>
              <w:noProof/>
              <w:lang w:val="es-ES"/>
            </w:rPr>
            <w:t>, 2016)</w:t>
          </w:r>
          <w:r w:rsidRPr="000A4DAF">
            <w:rPr>
              <w:rFonts w:cs="Arial"/>
              <w:lang w:val="es-ES"/>
            </w:rPr>
            <w:fldChar w:fldCharType="end"/>
          </w:r>
        </w:sdtContent>
      </w:sdt>
      <w:r w:rsidRPr="000A4DAF">
        <w:rPr>
          <w:rFonts w:cs="Arial"/>
          <w:lang w:val="es-ES"/>
        </w:rPr>
        <w:t xml:space="preserve"> y el uso de aeronaves ligeras para orientar la migración de la grulla siberiana (</w:t>
      </w:r>
      <w:r w:rsidRPr="000A4DAF">
        <w:rPr>
          <w:rFonts w:cs="Arial"/>
          <w:i/>
          <w:iCs/>
          <w:lang w:val="es-ES"/>
        </w:rPr>
        <w:t>Leucogeranus leucogeranus</w:t>
      </w:r>
      <w:r w:rsidRPr="000A4DAF">
        <w:rPr>
          <w:rFonts w:cs="Arial"/>
          <w:lang w:val="es-ES"/>
        </w:rPr>
        <w:t xml:space="preserve">; el proyecto «Flight of Hope») en Rusia.    </w:t>
      </w:r>
    </w:p>
    <w:p w14:paraId="6F1BFB9F" w14:textId="77777777" w:rsidR="001157D8" w:rsidRPr="000A4DAF" w:rsidRDefault="001157D8" w:rsidP="001157D8">
      <w:pPr>
        <w:spacing w:after="0"/>
        <w:ind w:left="720"/>
        <w:jc w:val="both"/>
        <w:rPr>
          <w:rFonts w:cs="Arial"/>
          <w:lang w:val="es-ES"/>
        </w:rPr>
      </w:pPr>
    </w:p>
    <w:p w14:paraId="1925CFBD" w14:textId="43D9DF6A" w:rsidR="001157D8" w:rsidRPr="00810763" w:rsidRDefault="00DA4D88" w:rsidP="001157D8">
      <w:pPr>
        <w:spacing w:after="0"/>
        <w:jc w:val="both"/>
        <w:rPr>
          <w:rFonts w:cs="Arial"/>
          <w:lang w:val="es-ES"/>
        </w:rPr>
      </w:pPr>
      <w:r w:rsidRPr="001A73E5">
        <w:rPr>
          <w:rFonts w:cs="Arial"/>
          <w:noProof/>
          <w:lang w:val="es-ES"/>
        </w:rPr>
        <w:drawing>
          <wp:inline distT="0" distB="0" distL="0" distR="0" wp14:anchorId="5CBDC725" wp14:editId="02885963">
            <wp:extent cx="5731510" cy="3221990"/>
            <wp:effectExtent l="0" t="0" r="254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a:blip r:embed="rId32" cstate="print">
                      <a:extLst>
                        <a:ext uri="{28A0092B-C50C-407E-A947-70E740481C1C}">
                          <a14:useLocalDpi xmlns:a14="http://schemas.microsoft.com/office/drawing/2010/main" val="0"/>
                        </a:ext>
                      </a:extLst>
                    </a:blip>
                    <a:stretch>
                      <a:fillRect/>
                    </a:stretch>
                  </pic:blipFill>
                  <pic:spPr>
                    <a:xfrm>
                      <a:off x="0" y="0"/>
                      <a:ext cx="5731510" cy="3221990"/>
                    </a:xfrm>
                    <a:prstGeom prst="rect">
                      <a:avLst/>
                    </a:prstGeom>
                  </pic:spPr>
                </pic:pic>
              </a:graphicData>
            </a:graphic>
          </wp:inline>
        </w:drawing>
      </w:r>
    </w:p>
    <w:p w14:paraId="5A9F47E5" w14:textId="77777777" w:rsidR="001157D8" w:rsidRPr="00810763" w:rsidRDefault="001157D8" w:rsidP="001157D8">
      <w:pPr>
        <w:keepNext/>
        <w:spacing w:after="0"/>
        <w:jc w:val="both"/>
        <w:rPr>
          <w:rFonts w:cs="Arial"/>
          <w:lang w:val="es-ES"/>
        </w:rPr>
      </w:pPr>
    </w:p>
    <w:p w14:paraId="475F6F65" w14:textId="77777777" w:rsidR="00D63E48" w:rsidRPr="00D63E48" w:rsidRDefault="00D63E48" w:rsidP="00D63E48">
      <w:pPr>
        <w:spacing w:after="200" w:line="240" w:lineRule="auto"/>
        <w:jc w:val="both"/>
        <w:rPr>
          <w:rFonts w:cs="Arial"/>
          <w:i/>
          <w:iCs/>
          <w:sz w:val="20"/>
          <w:szCs w:val="20"/>
          <w:lang w:val="es-ES"/>
        </w:rPr>
      </w:pPr>
      <w:r w:rsidRPr="00D63E48">
        <w:rPr>
          <w:rFonts w:cs="Arial"/>
          <w:i/>
          <w:iCs/>
          <w:sz w:val="20"/>
          <w:szCs w:val="20"/>
          <w:lang w:val="es-ES"/>
        </w:rPr>
        <w:t xml:space="preserve">Figura </w:t>
      </w:r>
      <w:r w:rsidRPr="00D63E48">
        <w:rPr>
          <w:rFonts w:cs="Arial"/>
          <w:i/>
          <w:iCs/>
          <w:sz w:val="20"/>
          <w:szCs w:val="20"/>
        </w:rPr>
        <w:fldChar w:fldCharType="begin"/>
      </w:r>
      <w:r w:rsidRPr="00D63E48">
        <w:rPr>
          <w:rFonts w:cs="Arial"/>
          <w:i/>
          <w:iCs/>
          <w:sz w:val="20"/>
          <w:szCs w:val="20"/>
          <w:lang w:val="es-ES"/>
        </w:rPr>
        <w:instrText xml:space="preserve"> SEQ Figure \* ARABIC </w:instrText>
      </w:r>
      <w:r w:rsidRPr="00D63E48">
        <w:rPr>
          <w:rFonts w:cs="Arial"/>
          <w:i/>
          <w:iCs/>
          <w:sz w:val="20"/>
          <w:szCs w:val="20"/>
        </w:rPr>
        <w:fldChar w:fldCharType="separate"/>
      </w:r>
      <w:r w:rsidRPr="00D63E48">
        <w:rPr>
          <w:rFonts w:cs="Arial"/>
          <w:i/>
          <w:iCs/>
          <w:noProof/>
          <w:sz w:val="20"/>
          <w:szCs w:val="20"/>
          <w:lang w:val="es-ES"/>
        </w:rPr>
        <w:t>2</w:t>
      </w:r>
      <w:r w:rsidRPr="00D63E48">
        <w:rPr>
          <w:rFonts w:cs="Arial"/>
          <w:i/>
          <w:iCs/>
          <w:sz w:val="20"/>
          <w:szCs w:val="20"/>
        </w:rPr>
        <w:fldChar w:fldCharType="end"/>
      </w:r>
      <w:r w:rsidRPr="00D63E48">
        <w:rPr>
          <w:rFonts w:cs="Arial"/>
          <w:i/>
          <w:iCs/>
          <w:sz w:val="20"/>
          <w:szCs w:val="20"/>
          <w:lang w:val="es-ES"/>
        </w:rPr>
        <w:t xml:space="preserve">. Árbol de decisión con preguntas de sí o no (Y/N) para vincular situaciones observadas con posibles estrategias con el fin de garantizar que el estado de conservación de las especies migratorias sea favorable.  </w:t>
      </w:r>
    </w:p>
    <w:p w14:paraId="3341469D" w14:textId="77777777" w:rsidR="00D63E48" w:rsidRPr="00D63E48" w:rsidRDefault="00D63E48" w:rsidP="00D63E48">
      <w:pPr>
        <w:spacing w:after="0" w:line="240" w:lineRule="auto"/>
        <w:rPr>
          <w:rFonts w:cs="Arial"/>
          <w:spacing w:val="-3"/>
          <w:lang w:val="es-ES"/>
        </w:rPr>
      </w:pPr>
      <w:r w:rsidRPr="00D63E48">
        <w:rPr>
          <w:rFonts w:cs="Arial"/>
          <w:spacing w:val="-3"/>
          <w:lang w:val="es-ES"/>
        </w:rPr>
        <w:t xml:space="preserve">En cada etapa del proceso de decisión, será necesario tener en cuenta otros factores, como el coste </w:t>
      </w:r>
      <w:sdt>
        <w:sdtPr>
          <w:rPr>
            <w:rFonts w:cs="Arial"/>
            <w:spacing w:val="-3"/>
          </w:rPr>
          <w:id w:val="271053041"/>
          <w:citation/>
        </w:sdtPr>
        <w:sdtEndPr/>
        <w:sdtContent>
          <w:r w:rsidRPr="00D63E48">
            <w:rPr>
              <w:rFonts w:cs="Arial"/>
              <w:spacing w:val="-3"/>
              <w:lang w:val="es-ES"/>
            </w:rPr>
            <w:fldChar w:fldCharType="begin"/>
          </w:r>
          <w:r w:rsidRPr="00D63E48">
            <w:rPr>
              <w:rFonts w:cs="Arial"/>
              <w:spacing w:val="-3"/>
              <w:lang w:val="es-ES"/>
            </w:rPr>
            <w:instrText xml:space="preserve"> CITATION Sho13 \l 2057 </w:instrText>
          </w:r>
          <w:r w:rsidRPr="00D63E48">
            <w:rPr>
              <w:rFonts w:cs="Arial"/>
              <w:spacing w:val="-3"/>
              <w:lang w:val="es-ES"/>
            </w:rPr>
            <w:fldChar w:fldCharType="separate"/>
          </w:r>
          <w:r w:rsidRPr="00D63E48">
            <w:rPr>
              <w:rFonts w:cs="Arial"/>
              <w:noProof/>
              <w:spacing w:val="-3"/>
              <w:lang w:val="es-ES"/>
            </w:rPr>
            <w:t xml:space="preserve">(Shoo </w:t>
          </w:r>
          <w:r w:rsidRPr="00D63E48">
            <w:rPr>
              <w:rFonts w:cs="Arial"/>
              <w:i/>
              <w:iCs/>
              <w:noProof/>
              <w:spacing w:val="-3"/>
              <w:lang w:val="es-ES"/>
            </w:rPr>
            <w:t>et al.</w:t>
          </w:r>
          <w:r w:rsidRPr="00D63E48">
            <w:rPr>
              <w:rFonts w:cs="Arial"/>
              <w:noProof/>
              <w:spacing w:val="-3"/>
              <w:lang w:val="es-ES"/>
            </w:rPr>
            <w:t>, 2013)</w:t>
          </w:r>
          <w:r w:rsidRPr="00D63E48">
            <w:rPr>
              <w:rFonts w:cs="Arial"/>
              <w:spacing w:val="-3"/>
              <w:lang w:val="es-ES"/>
            </w:rPr>
            <w:fldChar w:fldCharType="end"/>
          </w:r>
        </w:sdtContent>
      </w:sdt>
      <w:r w:rsidRPr="00D63E48">
        <w:rPr>
          <w:rFonts w:cs="Arial"/>
          <w:spacing w:val="-3"/>
          <w:lang w:val="es-ES"/>
        </w:rPr>
        <w:t xml:space="preserve"> y los posibles riesgos y beneficios para el resto de las especies que comparten el hábitat en cuestión.  En concreto, cualquier intento de translocación, ya sea de colonización asistida o recolonización, debe seguir las Directrices para reintroducciones y otras translocaciones para fines de conservación de la Unión Internacional para la Conservación de la Naturaleza (UICN)</w:t>
      </w:r>
      <w:r w:rsidRPr="00D63E48">
        <w:rPr>
          <w:rFonts w:cs="Arial"/>
          <w:spacing w:val="-3"/>
          <w:vertAlign w:val="superscript"/>
          <w:lang w:val="es-ES"/>
        </w:rPr>
        <w:footnoteReference w:id="15"/>
      </w:r>
      <w:r w:rsidRPr="00D63E48">
        <w:rPr>
          <w:rFonts w:cs="Arial"/>
          <w:spacing w:val="-3"/>
          <w:lang w:val="es-ES"/>
        </w:rPr>
        <w:t>.</w:t>
      </w:r>
    </w:p>
    <w:p w14:paraId="457F693B" w14:textId="77777777" w:rsidR="001157D8" w:rsidRPr="00D63E48" w:rsidRDefault="001157D8" w:rsidP="001157D8">
      <w:pPr>
        <w:spacing w:after="0"/>
        <w:jc w:val="both"/>
        <w:rPr>
          <w:rFonts w:cs="Arial"/>
          <w:lang w:val="es-ES"/>
        </w:rPr>
      </w:pPr>
    </w:p>
    <w:p w14:paraId="72619B94" w14:textId="1A9F8D0A" w:rsidR="004C7E14" w:rsidRPr="00862E10" w:rsidRDefault="007039DE" w:rsidP="004C7E14">
      <w:pPr>
        <w:pStyle w:val="Secondnumbering"/>
        <w:numPr>
          <w:ilvl w:val="0"/>
          <w:numId w:val="0"/>
        </w:numPr>
        <w:rPr>
          <w:b/>
          <w:bCs/>
          <w:lang w:val="es-ES"/>
        </w:rPr>
      </w:pPr>
      <w:r w:rsidRPr="00862E10">
        <w:rPr>
          <w:b/>
          <w:bCs/>
          <w:lang w:val="es-ES"/>
        </w:rPr>
        <w:t>Referenc</w:t>
      </w:r>
      <w:r w:rsidR="00D63E48" w:rsidRPr="00862E10">
        <w:rPr>
          <w:b/>
          <w:bCs/>
          <w:lang w:val="es-ES"/>
        </w:rPr>
        <w:t>ia</w:t>
      </w:r>
      <w:r w:rsidRPr="00862E10">
        <w:rPr>
          <w:b/>
          <w:bCs/>
          <w:lang w:val="es-ES"/>
        </w:rPr>
        <w:t>s</w:t>
      </w:r>
    </w:p>
    <w:p w14:paraId="351E745C" w14:textId="0556EA27" w:rsidR="007039DE" w:rsidRPr="00862E10" w:rsidRDefault="007039DE" w:rsidP="00A13089">
      <w:pPr>
        <w:pStyle w:val="Secondnumbering"/>
        <w:numPr>
          <w:ilvl w:val="0"/>
          <w:numId w:val="0"/>
        </w:numPr>
        <w:rPr>
          <w:rFonts w:cs="Arial"/>
          <w:lang w:val="es-ES"/>
        </w:rPr>
      </w:pPr>
      <w:r w:rsidRPr="00D63E48">
        <w:rPr>
          <w:rFonts w:cs="Arial"/>
          <w:lang w:val="es-ES"/>
        </w:rPr>
        <w:fldChar w:fldCharType="begin"/>
      </w:r>
      <w:r w:rsidRPr="00862E10">
        <w:rPr>
          <w:lang w:val="es-ES"/>
        </w:rPr>
        <w:instrText xml:space="preserve"> BIBLIOGRAPHY </w:instrText>
      </w:r>
      <w:r w:rsidRPr="00D63E48">
        <w:rPr>
          <w:rFonts w:cs="Arial"/>
          <w:lang w:val="es-ES"/>
        </w:rPr>
        <w:fldChar w:fldCharType="separate"/>
      </w:r>
    </w:p>
    <w:p w14:paraId="4D575A8E" w14:textId="77777777" w:rsidR="007039DE" w:rsidRPr="00D63E48" w:rsidRDefault="007039DE" w:rsidP="007039DE">
      <w:pPr>
        <w:pStyle w:val="Bibliography"/>
        <w:spacing w:after="120"/>
        <w:ind w:left="567" w:hanging="567"/>
        <w:jc w:val="both"/>
        <w:rPr>
          <w:rFonts w:cs="Arial"/>
          <w:lang w:val="en-US"/>
        </w:rPr>
      </w:pPr>
      <w:r w:rsidRPr="00862E10">
        <w:rPr>
          <w:lang w:val="es-ES"/>
        </w:rPr>
        <w:t xml:space="preserve">Krüger, L. </w:t>
      </w:r>
      <w:r w:rsidRPr="00862E10">
        <w:rPr>
          <w:i/>
          <w:lang w:val="es-ES"/>
        </w:rPr>
        <w:t>et al</w:t>
      </w:r>
      <w:r w:rsidRPr="00862E10">
        <w:rPr>
          <w:lang w:val="es-ES"/>
        </w:rPr>
        <w:t xml:space="preserve">., 2018. </w:t>
      </w:r>
      <w:r w:rsidRPr="00D63E48">
        <w:rPr>
          <w:rFonts w:cs="Arial"/>
          <w:lang w:val="en-US"/>
        </w:rPr>
        <w:t xml:space="preserve">Projected distributions of Southern Ocean albatrosses, petrels and fisheries as a consequence of climatic change. </w:t>
      </w:r>
      <w:r w:rsidRPr="00D63E48">
        <w:rPr>
          <w:rFonts w:cs="Arial"/>
          <w:i/>
          <w:iCs/>
          <w:lang w:val="en-US"/>
        </w:rPr>
        <w:t xml:space="preserve">Ecography, </w:t>
      </w:r>
      <w:r w:rsidRPr="00D63E48">
        <w:rPr>
          <w:rFonts w:cs="Arial"/>
          <w:lang w:val="en-US"/>
        </w:rPr>
        <w:t>41(1), pp. 195-208.</w:t>
      </w:r>
    </w:p>
    <w:p w14:paraId="272DF052" w14:textId="77777777" w:rsidR="007039DE" w:rsidRPr="00D63E48" w:rsidRDefault="007039DE" w:rsidP="007039DE">
      <w:pPr>
        <w:pStyle w:val="Bibliography"/>
        <w:spacing w:after="120"/>
        <w:ind w:left="567" w:hanging="567"/>
        <w:jc w:val="both"/>
        <w:rPr>
          <w:rFonts w:cs="Arial"/>
          <w:lang w:val="en-US"/>
        </w:rPr>
      </w:pPr>
      <w:r w:rsidRPr="00D63E48">
        <w:rPr>
          <w:rFonts w:cs="Arial"/>
          <w:lang w:val="en-US"/>
        </w:rPr>
        <w:t xml:space="preserve">Link, J. S., Huse, G., Gaichas, S. &amp; Marshak, A. R., 2020. Changing how we approach fisheries: A first attempt at an operational framework for ecosystem approaches to fisheries management. </w:t>
      </w:r>
      <w:r w:rsidRPr="00D63E48">
        <w:rPr>
          <w:rFonts w:cs="Arial"/>
          <w:i/>
          <w:iCs/>
          <w:lang w:val="en-US"/>
        </w:rPr>
        <w:t xml:space="preserve">Fish and Fisheries, </w:t>
      </w:r>
      <w:r w:rsidRPr="00D63E48">
        <w:rPr>
          <w:rFonts w:cs="Arial"/>
          <w:lang w:val="en-US"/>
        </w:rPr>
        <w:t>21(2), pp. 393-434.</w:t>
      </w:r>
    </w:p>
    <w:p w14:paraId="6A7827A4" w14:textId="77777777" w:rsidR="007039DE" w:rsidRPr="00D63E48" w:rsidRDefault="007039DE" w:rsidP="007039DE">
      <w:pPr>
        <w:pStyle w:val="Bibliography"/>
        <w:spacing w:after="120"/>
        <w:ind w:left="567" w:hanging="567"/>
        <w:jc w:val="both"/>
        <w:rPr>
          <w:rFonts w:cs="Arial"/>
          <w:lang w:val="en-US"/>
        </w:rPr>
      </w:pPr>
      <w:r w:rsidRPr="00D63E48">
        <w:rPr>
          <w:rFonts w:cs="Arial"/>
          <w:lang w:val="en-US"/>
        </w:rPr>
        <w:t xml:space="preserve">Newby, J. </w:t>
      </w:r>
      <w:r w:rsidRPr="00D63E48">
        <w:rPr>
          <w:rFonts w:cs="Arial"/>
          <w:i/>
          <w:iCs/>
          <w:lang w:val="en-US"/>
        </w:rPr>
        <w:t>et al</w:t>
      </w:r>
      <w:r w:rsidRPr="00D63E48">
        <w:rPr>
          <w:rFonts w:cs="Arial"/>
          <w:lang w:val="en-US"/>
        </w:rPr>
        <w:t xml:space="preserve">., 2016. Desert antelopes on the brink: how resilient is the Sahelo-Saharan ecosystem?. In: </w:t>
      </w:r>
      <w:r w:rsidRPr="00D63E48">
        <w:rPr>
          <w:rFonts w:cs="Arial"/>
          <w:i/>
          <w:iCs/>
          <w:lang w:val="en-US"/>
        </w:rPr>
        <w:t xml:space="preserve">Antelope Conservation: From Diagnosis to Action. </w:t>
      </w:r>
      <w:r w:rsidRPr="00D63E48">
        <w:rPr>
          <w:rFonts w:cs="Arial"/>
          <w:lang w:val="en-US"/>
        </w:rPr>
        <w:t>s.l.:John Wiley &amp; Sons, pp. 253-279.</w:t>
      </w:r>
    </w:p>
    <w:p w14:paraId="71E18F08" w14:textId="77777777" w:rsidR="007039DE" w:rsidRPr="00D63E48" w:rsidRDefault="007039DE" w:rsidP="007039DE">
      <w:pPr>
        <w:pStyle w:val="Bibliography"/>
        <w:spacing w:after="120"/>
        <w:ind w:left="567" w:hanging="567"/>
        <w:jc w:val="both"/>
        <w:rPr>
          <w:rFonts w:cs="Arial"/>
          <w:lang w:val="en-US"/>
        </w:rPr>
      </w:pPr>
      <w:r w:rsidRPr="00D63E48">
        <w:rPr>
          <w:rFonts w:cs="Arial"/>
          <w:lang w:val="en-US"/>
        </w:rPr>
        <w:t xml:space="preserve">Reynolds, M. </w:t>
      </w:r>
      <w:r w:rsidRPr="00D63E48">
        <w:rPr>
          <w:rFonts w:cs="Arial"/>
          <w:i/>
          <w:iCs/>
          <w:lang w:val="en-US"/>
        </w:rPr>
        <w:t>et al</w:t>
      </w:r>
      <w:r w:rsidRPr="00D63E48">
        <w:rPr>
          <w:rFonts w:cs="Arial"/>
          <w:lang w:val="en-US"/>
        </w:rPr>
        <w:t xml:space="preserve">., 2015. Will the effects of sea-level rise create ecological traps for Pacific island seabirds?. </w:t>
      </w:r>
      <w:r w:rsidRPr="00D63E48">
        <w:rPr>
          <w:rFonts w:cs="Arial"/>
          <w:i/>
          <w:iCs/>
          <w:lang w:val="en-US"/>
        </w:rPr>
        <w:t xml:space="preserve">PLoS One, </w:t>
      </w:r>
      <w:r w:rsidRPr="00D63E48">
        <w:rPr>
          <w:rFonts w:cs="Arial"/>
          <w:lang w:val="en-US"/>
        </w:rPr>
        <w:t>10(9).</w:t>
      </w:r>
    </w:p>
    <w:p w14:paraId="753922CF" w14:textId="77777777" w:rsidR="007039DE" w:rsidRPr="00D63E48" w:rsidRDefault="007039DE" w:rsidP="007039DE">
      <w:pPr>
        <w:pStyle w:val="Bibliography"/>
        <w:spacing w:after="120"/>
        <w:ind w:left="567" w:hanging="567"/>
        <w:jc w:val="both"/>
        <w:rPr>
          <w:lang w:val="en-US"/>
        </w:rPr>
      </w:pPr>
      <w:r w:rsidRPr="00D63E48">
        <w:rPr>
          <w:rFonts w:cs="Arial"/>
          <w:lang w:val="en-US"/>
        </w:rPr>
        <w:t xml:space="preserve">Rinkevich, B., 2014. Rebuilding coral reefs: does active reef restoration lead to sustainable reefs?. </w:t>
      </w:r>
      <w:r w:rsidRPr="00D63E48">
        <w:rPr>
          <w:i/>
          <w:lang w:val="en-US"/>
        </w:rPr>
        <w:t xml:space="preserve">Current Opinion in Environmental Sustainability, </w:t>
      </w:r>
      <w:r w:rsidRPr="00D63E48">
        <w:rPr>
          <w:lang w:val="en-US"/>
        </w:rPr>
        <w:t>Volume 7, pp. 28-36.</w:t>
      </w:r>
    </w:p>
    <w:p w14:paraId="17A2D19E" w14:textId="77777777" w:rsidR="007039DE" w:rsidRPr="00D63E48" w:rsidRDefault="007039DE" w:rsidP="007039DE">
      <w:pPr>
        <w:pStyle w:val="Bibliography"/>
        <w:spacing w:after="120"/>
        <w:ind w:left="567" w:hanging="567"/>
        <w:jc w:val="both"/>
        <w:rPr>
          <w:rFonts w:cs="Arial"/>
          <w:lang w:val="en-US"/>
        </w:rPr>
      </w:pPr>
      <w:r w:rsidRPr="00D63E48">
        <w:rPr>
          <w:rFonts w:cs="Arial"/>
          <w:lang w:val="en-US"/>
        </w:rPr>
        <w:t xml:space="preserve">Rushing, C. S., Rubenstein, M., Lyons, J. &amp; Runge, M. C., 2020. Using value of information to prioritize research needs for migratory bird management under climate change: a case study using federal land acquisition in the United States. </w:t>
      </w:r>
      <w:r w:rsidRPr="00D63E48">
        <w:rPr>
          <w:rFonts w:cs="Arial"/>
          <w:i/>
          <w:iCs/>
          <w:lang w:val="en-US"/>
        </w:rPr>
        <w:t xml:space="preserve">Biological Reviews, </w:t>
      </w:r>
      <w:r w:rsidRPr="00D63E48">
        <w:rPr>
          <w:rFonts w:cs="Arial"/>
          <w:lang w:val="en-US"/>
        </w:rPr>
        <w:t>95(4), pp. 1109-1130.</w:t>
      </w:r>
    </w:p>
    <w:p w14:paraId="5C505AFC" w14:textId="77777777" w:rsidR="007039DE" w:rsidRPr="00D63E48" w:rsidRDefault="007039DE" w:rsidP="007039DE">
      <w:pPr>
        <w:pStyle w:val="Bibliography"/>
        <w:spacing w:after="120"/>
        <w:ind w:left="567" w:hanging="567"/>
        <w:jc w:val="both"/>
        <w:rPr>
          <w:rFonts w:cs="Arial"/>
          <w:lang w:val="en-US"/>
        </w:rPr>
      </w:pPr>
      <w:r w:rsidRPr="00D63E48">
        <w:rPr>
          <w:rFonts w:cs="Arial"/>
          <w:lang w:val="en-US"/>
        </w:rPr>
        <w:t xml:space="preserve">Shoo, L. P. </w:t>
      </w:r>
      <w:r w:rsidRPr="00D63E48">
        <w:rPr>
          <w:rFonts w:cs="Arial"/>
          <w:i/>
          <w:iCs/>
          <w:lang w:val="en-US"/>
        </w:rPr>
        <w:t>et al</w:t>
      </w:r>
      <w:r w:rsidRPr="00D63E48">
        <w:rPr>
          <w:rFonts w:cs="Arial"/>
          <w:lang w:val="en-US"/>
        </w:rPr>
        <w:t xml:space="preserve">., 2013. Making decisions to conserve species under climate change. </w:t>
      </w:r>
      <w:r w:rsidRPr="00D63E48">
        <w:rPr>
          <w:rFonts w:cs="Arial"/>
          <w:i/>
          <w:iCs/>
          <w:lang w:val="en-US"/>
        </w:rPr>
        <w:t xml:space="preserve">Climatic Change, </w:t>
      </w:r>
      <w:r w:rsidRPr="00D63E48">
        <w:rPr>
          <w:rFonts w:cs="Arial"/>
          <w:lang w:val="en-US"/>
        </w:rPr>
        <w:t>119(2), pp. 239-246.</w:t>
      </w:r>
    </w:p>
    <w:p w14:paraId="190F29E1" w14:textId="77777777" w:rsidR="007039DE" w:rsidRPr="00D63E48" w:rsidRDefault="007039DE" w:rsidP="007039DE">
      <w:pPr>
        <w:pStyle w:val="Bibliography"/>
        <w:spacing w:after="120"/>
        <w:ind w:left="567" w:hanging="567"/>
        <w:rPr>
          <w:rFonts w:cs="Arial"/>
          <w:lang w:val="en-US"/>
        </w:rPr>
      </w:pPr>
      <w:r w:rsidRPr="00D63E48">
        <w:rPr>
          <w:rFonts w:cs="Arial"/>
          <w:lang w:val="en-US"/>
        </w:rPr>
        <w:t xml:space="preserve">Wikramanayake, E. </w:t>
      </w:r>
      <w:r w:rsidRPr="00D63E48">
        <w:rPr>
          <w:rFonts w:cs="Arial"/>
          <w:i/>
          <w:iCs/>
          <w:lang w:val="en-US"/>
        </w:rPr>
        <w:t>et al</w:t>
      </w:r>
      <w:r w:rsidRPr="00D63E48">
        <w:rPr>
          <w:rFonts w:cs="Arial"/>
          <w:lang w:val="en-US"/>
        </w:rPr>
        <w:t xml:space="preserve">., 2020. A climate adaptation strategy for Mai Po Inner Deep Bay Ramsar site: Steppingstone to climate proofing the East-Asian-Australasian Flyway. </w:t>
      </w:r>
      <w:r w:rsidRPr="00D63E48">
        <w:rPr>
          <w:rFonts w:cs="Arial"/>
          <w:i/>
          <w:iCs/>
          <w:lang w:val="en-US"/>
        </w:rPr>
        <w:t xml:space="preserve">Plos one, </w:t>
      </w:r>
      <w:r w:rsidRPr="00D63E48">
        <w:rPr>
          <w:rFonts w:cs="Arial"/>
          <w:lang w:val="en-US"/>
        </w:rPr>
        <w:t>15(10).</w:t>
      </w:r>
    </w:p>
    <w:p w14:paraId="57924207" w14:textId="77777777" w:rsidR="007039DE" w:rsidRPr="00D63E48" w:rsidRDefault="007039DE" w:rsidP="007039DE">
      <w:pPr>
        <w:pStyle w:val="Bibliography"/>
        <w:spacing w:after="120"/>
        <w:ind w:left="567" w:hanging="567"/>
        <w:rPr>
          <w:rFonts w:cs="Arial"/>
          <w:lang w:val="es-ES"/>
        </w:rPr>
      </w:pPr>
      <w:r w:rsidRPr="00D63E48">
        <w:rPr>
          <w:rFonts w:cs="Arial"/>
          <w:lang w:val="en-US"/>
        </w:rPr>
        <w:t xml:space="preserve">Xiao, H. </w:t>
      </w:r>
      <w:r w:rsidRPr="00D63E48">
        <w:rPr>
          <w:rFonts w:cs="Arial"/>
          <w:i/>
          <w:iCs/>
          <w:lang w:val="en-US"/>
        </w:rPr>
        <w:t>et al</w:t>
      </w:r>
      <w:r w:rsidRPr="00D63E48">
        <w:rPr>
          <w:rFonts w:cs="Arial"/>
          <w:lang w:val="en-US"/>
        </w:rPr>
        <w:t xml:space="preserve">., 2021. Conserving migratory species while safeguarding ecosystem services. </w:t>
      </w:r>
      <w:r w:rsidRPr="00D63E48">
        <w:rPr>
          <w:rFonts w:cs="Arial"/>
          <w:i/>
          <w:iCs/>
          <w:lang w:val="es-ES"/>
        </w:rPr>
        <w:t xml:space="preserve">Ecological Modelling, </w:t>
      </w:r>
      <w:r w:rsidRPr="00D63E48">
        <w:rPr>
          <w:rFonts w:cs="Arial"/>
          <w:lang w:val="es-ES"/>
        </w:rPr>
        <w:t>Volume 442, p. 109442.</w:t>
      </w:r>
    </w:p>
    <w:p w14:paraId="09313D0E" w14:textId="77777777" w:rsidR="006C0FAE" w:rsidRDefault="007039DE" w:rsidP="00151AE1">
      <w:pPr>
        <w:pStyle w:val="Secondnumbering"/>
        <w:numPr>
          <w:ilvl w:val="0"/>
          <w:numId w:val="0"/>
        </w:numPr>
        <w:rPr>
          <w:rFonts w:cs="Arial"/>
          <w:b/>
          <w:bCs/>
          <w:lang w:val="es-ES"/>
        </w:rPr>
        <w:sectPr w:rsidR="006C0FAE" w:rsidSect="004970B5">
          <w:headerReference w:type="first" r:id="rId33"/>
          <w:type w:val="continuous"/>
          <w:pgSz w:w="11906" w:h="16838" w:code="9"/>
          <w:pgMar w:top="1440" w:right="1440" w:bottom="1440" w:left="1440" w:header="720" w:footer="720" w:gutter="0"/>
          <w:cols w:space="720"/>
          <w:titlePg/>
          <w:docGrid w:linePitch="360"/>
        </w:sectPr>
      </w:pPr>
      <w:r w:rsidRPr="00D63E48">
        <w:rPr>
          <w:rFonts w:cs="Arial"/>
          <w:b/>
          <w:bCs/>
          <w:lang w:val="es-ES"/>
        </w:rPr>
        <w:fldChar w:fldCharType="end"/>
      </w:r>
    </w:p>
    <w:p w14:paraId="0AE95C41" w14:textId="6B6CAAFD" w:rsidR="00C819F6" w:rsidRPr="00810763" w:rsidRDefault="00C819F6" w:rsidP="00C819F6">
      <w:pPr>
        <w:spacing w:after="0" w:line="240" w:lineRule="auto"/>
        <w:jc w:val="right"/>
        <w:rPr>
          <w:rFonts w:cs="Arial"/>
          <w:b/>
          <w:bCs/>
          <w:caps/>
          <w:lang w:val="es-ES"/>
        </w:rPr>
      </w:pPr>
      <w:r w:rsidRPr="00810763">
        <w:rPr>
          <w:rFonts w:cs="Arial"/>
          <w:b/>
          <w:caps/>
          <w:lang w:val="es-ES"/>
        </w:rPr>
        <w:lastRenderedPageBreak/>
        <w:t>Anexo 2</w:t>
      </w:r>
    </w:p>
    <w:p w14:paraId="3584F119" w14:textId="77777777" w:rsidR="00C819F6" w:rsidRPr="00810763" w:rsidRDefault="00C819F6" w:rsidP="00C819F6">
      <w:pPr>
        <w:spacing w:after="0" w:line="240" w:lineRule="auto"/>
        <w:rPr>
          <w:rFonts w:cs="Arial"/>
          <w:lang w:val="es-ES"/>
        </w:rPr>
      </w:pPr>
    </w:p>
    <w:p w14:paraId="48220A7F" w14:textId="77777777" w:rsidR="00C819F6" w:rsidRPr="00810763" w:rsidRDefault="00C819F6" w:rsidP="00C819F6">
      <w:pPr>
        <w:spacing w:after="0" w:line="240" w:lineRule="auto"/>
        <w:jc w:val="center"/>
        <w:rPr>
          <w:rFonts w:cs="Arial"/>
          <w:lang w:val="es-ES"/>
        </w:rPr>
      </w:pPr>
      <w:r w:rsidRPr="00810763">
        <w:rPr>
          <w:rFonts w:cs="Arial"/>
          <w:lang w:val="es-ES"/>
        </w:rPr>
        <w:t xml:space="preserve">PROYECTO DE DECISIÓN(ES) </w:t>
      </w:r>
    </w:p>
    <w:p w14:paraId="6D0C2B30" w14:textId="77777777" w:rsidR="00C819F6" w:rsidRPr="00810763" w:rsidRDefault="00C819F6" w:rsidP="00C819F6">
      <w:pPr>
        <w:spacing w:after="0" w:line="240" w:lineRule="auto"/>
        <w:jc w:val="center"/>
        <w:rPr>
          <w:rFonts w:cs="Arial"/>
          <w:lang w:val="es-ES"/>
        </w:rPr>
      </w:pPr>
    </w:p>
    <w:p w14:paraId="06E1AF00" w14:textId="77777777" w:rsidR="00C819F6" w:rsidRPr="00810763" w:rsidRDefault="00C819F6" w:rsidP="00C819F6">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lang w:val="es-ES"/>
        </w:rPr>
      </w:pPr>
      <w:r w:rsidRPr="00810763">
        <w:rPr>
          <w:rFonts w:cs="Arial"/>
          <w:b/>
          <w:caps/>
          <w:lang w:val="es-ES"/>
        </w:rPr>
        <w:t>Cambio climático y especies migratorias</w:t>
      </w:r>
    </w:p>
    <w:p w14:paraId="1B034F78" w14:textId="77777777" w:rsidR="00C819F6" w:rsidRDefault="00C819F6" w:rsidP="00C819F6">
      <w:pPr>
        <w:spacing w:after="0" w:line="240" w:lineRule="auto"/>
        <w:jc w:val="both"/>
        <w:rPr>
          <w:rFonts w:cs="Arial"/>
          <w:lang w:val="es-ES"/>
        </w:rPr>
      </w:pPr>
    </w:p>
    <w:p w14:paraId="08FAF92E" w14:textId="77777777" w:rsidR="00FF2C7B" w:rsidRPr="00810763" w:rsidRDefault="00FF2C7B" w:rsidP="00C819F6">
      <w:pPr>
        <w:spacing w:after="0" w:line="240" w:lineRule="auto"/>
        <w:jc w:val="both"/>
        <w:rPr>
          <w:rFonts w:cs="Arial"/>
          <w:lang w:val="es-ES"/>
        </w:rPr>
      </w:pPr>
    </w:p>
    <w:p w14:paraId="690C7879" w14:textId="77777777" w:rsidR="00C819F6" w:rsidRPr="00810763" w:rsidRDefault="00C819F6" w:rsidP="00C819F6">
      <w:pPr>
        <w:spacing w:after="0" w:line="240" w:lineRule="auto"/>
        <w:jc w:val="both"/>
        <w:rPr>
          <w:rFonts w:cs="Arial"/>
          <w:b/>
          <w:i/>
          <w:lang w:val="es-ES"/>
        </w:rPr>
      </w:pPr>
      <w:r w:rsidRPr="00810763">
        <w:rPr>
          <w:rFonts w:cs="Arial"/>
          <w:b/>
          <w:i/>
          <w:lang w:val="es-ES"/>
        </w:rPr>
        <w:t xml:space="preserve">Dirigido a las Partes </w:t>
      </w:r>
    </w:p>
    <w:p w14:paraId="1E76978B" w14:textId="77777777" w:rsidR="00C819F6" w:rsidRPr="00810763" w:rsidRDefault="00C819F6" w:rsidP="00C819F6">
      <w:pPr>
        <w:spacing w:after="0" w:line="240" w:lineRule="auto"/>
        <w:jc w:val="both"/>
        <w:rPr>
          <w:rFonts w:cs="Arial"/>
          <w:lang w:val="es-ES"/>
        </w:rPr>
      </w:pPr>
    </w:p>
    <w:p w14:paraId="46A08451" w14:textId="77777777" w:rsidR="00C819F6" w:rsidRPr="00810763" w:rsidRDefault="00C819F6" w:rsidP="006C0FAE">
      <w:pPr>
        <w:spacing w:after="0" w:line="240" w:lineRule="auto"/>
        <w:ind w:left="720" w:hanging="720"/>
        <w:jc w:val="both"/>
        <w:rPr>
          <w:rFonts w:cs="Arial"/>
          <w:iCs/>
          <w:lang w:val="es-ES"/>
        </w:rPr>
      </w:pPr>
      <w:r w:rsidRPr="00810763">
        <w:rPr>
          <w:rFonts w:cs="Arial"/>
          <w:lang w:val="es-ES"/>
        </w:rPr>
        <w:t>14.AA</w:t>
      </w:r>
      <w:r w:rsidRPr="00810763">
        <w:rPr>
          <w:rFonts w:cs="Arial"/>
          <w:lang w:val="es-ES"/>
        </w:rPr>
        <w:tab/>
      </w:r>
      <w:r w:rsidRPr="00810763">
        <w:rPr>
          <w:rFonts w:cs="Arial"/>
          <w:iCs/>
          <w:lang w:val="es-ES"/>
        </w:rPr>
        <w:t>Se solicita a las Partes:</w:t>
      </w:r>
    </w:p>
    <w:p w14:paraId="1700E295" w14:textId="77777777" w:rsidR="00C819F6" w:rsidRPr="00810763" w:rsidRDefault="00C819F6" w:rsidP="00C819F6">
      <w:pPr>
        <w:spacing w:after="0" w:line="240" w:lineRule="auto"/>
        <w:ind w:left="720" w:hanging="720"/>
        <w:jc w:val="both"/>
        <w:rPr>
          <w:rFonts w:cs="Arial"/>
          <w:iCs/>
          <w:lang w:val="es-ES"/>
        </w:rPr>
      </w:pPr>
    </w:p>
    <w:p w14:paraId="668012A9" w14:textId="60207FC8" w:rsidR="00CD196E" w:rsidRPr="00810763" w:rsidRDefault="00E734DA" w:rsidP="00FF2C7B">
      <w:pPr>
        <w:pStyle w:val="ListParagraph"/>
        <w:numPr>
          <w:ilvl w:val="0"/>
          <w:numId w:val="6"/>
        </w:numPr>
        <w:spacing w:after="0" w:line="240" w:lineRule="auto"/>
        <w:ind w:left="1080"/>
        <w:jc w:val="both"/>
        <w:rPr>
          <w:sz w:val="24"/>
          <w:lang w:val="es-ES"/>
        </w:rPr>
      </w:pPr>
      <w:r w:rsidRPr="00810763">
        <w:rPr>
          <w:rFonts w:eastAsia="Times New Roman" w:cs="Arial"/>
          <w:lang w:val="es-ES" w:eastAsia="es-ES"/>
        </w:rPr>
        <w:t xml:space="preserve">Incorporar los efectos del cambio climático sobre las especies migratorias </w:t>
      </w:r>
      <w:r w:rsidR="0055217D" w:rsidRPr="0055217D">
        <w:rPr>
          <w:rFonts w:eastAsia="Times New Roman" w:cs="Arial"/>
          <w:lang w:val="es-ES" w:eastAsia="es-ES"/>
        </w:rPr>
        <w:t xml:space="preserve">y las oportunidades de conservar las especies migratorias reforzando las medidas para hacer frente al cambio climático </w:t>
      </w:r>
      <w:r w:rsidRPr="00810763">
        <w:rPr>
          <w:rFonts w:eastAsia="Times New Roman" w:cs="Arial"/>
          <w:lang w:val="es-ES" w:eastAsia="es-ES"/>
        </w:rPr>
        <w:t xml:space="preserve">en el desarrollo, </w:t>
      </w:r>
      <w:r w:rsidRPr="00810763">
        <w:rPr>
          <w:rFonts w:eastAsia="Times New Roman" w:cs="Arial"/>
          <w:i/>
          <w:iCs/>
          <w:lang w:val="es-ES" w:eastAsia="es-ES"/>
        </w:rPr>
        <w:t>inter alia</w:t>
      </w:r>
      <w:r w:rsidRPr="00810763">
        <w:rPr>
          <w:rFonts w:eastAsia="Times New Roman" w:cs="Arial"/>
          <w:lang w:val="es-ES" w:eastAsia="es-ES"/>
        </w:rPr>
        <w:t>, de estrategias nacionales sobre cambio climático, planes nacionales de adaptación, Contribuciones Determinadas a Nivel Nacional, Estrategias y Planes de Acción Nacionales sobre Biodiversidad, implementación del Marco Global de Biodiversidad Kunming-Montreal, designación/implementación de Áreas Protegidas y Otras Medidas de Conservación Eficaces, así como otras protecciones de hábitats;</w:t>
      </w:r>
    </w:p>
    <w:p w14:paraId="665ECB46" w14:textId="6099BD97" w:rsidR="00CD196E" w:rsidRPr="00810763" w:rsidRDefault="00CD196E" w:rsidP="006C0FAE">
      <w:pPr>
        <w:spacing w:after="0" w:line="240" w:lineRule="auto"/>
        <w:ind w:left="1080" w:hanging="360"/>
        <w:jc w:val="both"/>
        <w:rPr>
          <w:rFonts w:cs="Arial"/>
          <w:iCs/>
          <w:lang w:val="es-ES"/>
        </w:rPr>
      </w:pPr>
    </w:p>
    <w:p w14:paraId="180128BA" w14:textId="71690E84" w:rsidR="00C819F6" w:rsidRPr="00810763" w:rsidRDefault="00C819F6" w:rsidP="00FF2C7B">
      <w:pPr>
        <w:widowControl w:val="0"/>
        <w:numPr>
          <w:ilvl w:val="0"/>
          <w:numId w:val="6"/>
        </w:numPr>
        <w:autoSpaceDE w:val="0"/>
        <w:autoSpaceDN w:val="0"/>
        <w:adjustRightInd w:val="0"/>
        <w:spacing w:after="0" w:line="240" w:lineRule="auto"/>
        <w:ind w:left="1080"/>
        <w:jc w:val="both"/>
        <w:rPr>
          <w:rFonts w:cs="Arial"/>
          <w:iCs/>
          <w:lang w:val="es-ES"/>
        </w:rPr>
      </w:pPr>
      <w:r w:rsidRPr="00810763">
        <w:rPr>
          <w:rFonts w:cs="Arial"/>
          <w:iCs/>
          <w:lang w:val="es-ES"/>
        </w:rPr>
        <w:t>Implementar acciones adecuadas a las circunstancias nacionales que aborden los efectos del cambio climático sobre las especies migratorias y sus hábitats, tal y como se determina en el Anexo 1 de la Resolución 12.21 (Rev. COP14);</w:t>
      </w:r>
    </w:p>
    <w:p w14:paraId="7F841CB1" w14:textId="77777777" w:rsidR="00C819F6" w:rsidRPr="00810763" w:rsidRDefault="00C819F6" w:rsidP="006C0FAE">
      <w:pPr>
        <w:widowControl w:val="0"/>
        <w:autoSpaceDE w:val="0"/>
        <w:autoSpaceDN w:val="0"/>
        <w:adjustRightInd w:val="0"/>
        <w:spacing w:after="0" w:line="240" w:lineRule="auto"/>
        <w:ind w:left="1080" w:hanging="360"/>
        <w:jc w:val="both"/>
        <w:rPr>
          <w:rFonts w:cs="Arial"/>
          <w:iCs/>
          <w:lang w:val="es-ES"/>
        </w:rPr>
      </w:pPr>
    </w:p>
    <w:p w14:paraId="0A4DAA31" w14:textId="34B39F66" w:rsidR="00C819F6" w:rsidRPr="00810763" w:rsidRDefault="00C819F6" w:rsidP="00FF2C7B">
      <w:pPr>
        <w:pStyle w:val="ListParagraph"/>
        <w:numPr>
          <w:ilvl w:val="0"/>
          <w:numId w:val="6"/>
        </w:numPr>
        <w:spacing w:after="40" w:line="240" w:lineRule="auto"/>
        <w:ind w:left="1080"/>
        <w:contextualSpacing w:val="0"/>
        <w:jc w:val="both"/>
        <w:rPr>
          <w:rFonts w:cs="Arial"/>
          <w:lang w:val="es-ES"/>
        </w:rPr>
      </w:pPr>
      <w:r w:rsidRPr="00810763">
        <w:rPr>
          <w:rFonts w:cs="Arial"/>
          <w:lang w:val="es-ES"/>
        </w:rPr>
        <w:t xml:space="preserve">Elaborar e implementar planes de adaptación para las especies migratorias basados en el marco descrito en el Anexo 2 de la Resolución 12.21 (Rev. COP14), en el que se reconoce que pueden ser necesarias distintas acciones de conservación en diferentes partes del ciclo de vida de una especie, en entornos marinos, de agua dulce y terrestres, y que las acciones adecuadas pueden cambiar a medida que avanza el cambio climático; </w:t>
      </w:r>
    </w:p>
    <w:p w14:paraId="6086BEE3" w14:textId="77777777" w:rsidR="00C819F6" w:rsidRPr="00810763" w:rsidRDefault="00C819F6" w:rsidP="006C0FAE">
      <w:pPr>
        <w:pStyle w:val="ListParagraph"/>
        <w:ind w:left="1080" w:hanging="360"/>
        <w:rPr>
          <w:rFonts w:cs="Arial"/>
          <w:lang w:val="es-ES"/>
        </w:rPr>
      </w:pPr>
    </w:p>
    <w:p w14:paraId="2C56074C" w14:textId="106EB45D" w:rsidR="00C819F6" w:rsidRPr="00810763" w:rsidRDefault="00C819F6" w:rsidP="00FF2C7B">
      <w:pPr>
        <w:pStyle w:val="ListParagraph"/>
        <w:numPr>
          <w:ilvl w:val="0"/>
          <w:numId w:val="6"/>
        </w:numPr>
        <w:spacing w:after="40" w:line="240" w:lineRule="auto"/>
        <w:ind w:left="1080"/>
        <w:contextualSpacing w:val="0"/>
        <w:jc w:val="both"/>
        <w:rPr>
          <w:rFonts w:cs="Arial"/>
          <w:lang w:val="es-ES"/>
        </w:rPr>
      </w:pPr>
      <w:r w:rsidRPr="00810763">
        <w:rPr>
          <w:rFonts w:cs="Arial"/>
          <w:lang w:val="es-ES"/>
        </w:rPr>
        <w:t>Hacer mayor hincapié en la necesidad de la cooperación internacional y la acción conjunta para mantener y mejorar la conectividad de las rutas migratorias; por ejemplo, abordando las múltiples amenazas a las que se enfrentan las especies por el hecho de ser migratorias y teniendo en cuenta los cambios potenciales/probables en las rutas migratorias como respuesta al cambio climático;</w:t>
      </w:r>
      <w:r w:rsidR="00EC62E3" w:rsidRPr="00810763">
        <w:rPr>
          <w:rFonts w:cs="Arial"/>
          <w:lang w:val="es-ES"/>
        </w:rPr>
        <w:t xml:space="preserve"> </w:t>
      </w:r>
    </w:p>
    <w:p w14:paraId="5730A25C" w14:textId="77777777" w:rsidR="00897EB6" w:rsidRPr="00810763" w:rsidRDefault="00897EB6" w:rsidP="006C0FAE">
      <w:pPr>
        <w:pStyle w:val="ListParagraph"/>
        <w:ind w:left="1080" w:hanging="360"/>
        <w:rPr>
          <w:rFonts w:cs="Arial"/>
          <w:lang w:val="es-ES"/>
        </w:rPr>
      </w:pPr>
    </w:p>
    <w:p w14:paraId="595CC64F" w14:textId="721A11F9" w:rsidR="00897EB6" w:rsidRPr="00810763" w:rsidRDefault="00897EB6" w:rsidP="00FF2C7B">
      <w:pPr>
        <w:pStyle w:val="ListParagraph"/>
        <w:numPr>
          <w:ilvl w:val="0"/>
          <w:numId w:val="6"/>
        </w:numPr>
        <w:spacing w:after="40" w:line="240" w:lineRule="auto"/>
        <w:ind w:left="1080"/>
        <w:contextualSpacing w:val="0"/>
        <w:jc w:val="both"/>
        <w:rPr>
          <w:rFonts w:cs="Arial"/>
          <w:lang w:val="es-ES"/>
        </w:rPr>
      </w:pPr>
      <w:r w:rsidRPr="00810763">
        <w:rPr>
          <w:rFonts w:cs="Arial"/>
          <w:lang w:val="es-ES"/>
        </w:rPr>
        <w:t>Incluir las consecuencias de los fenómenos meteorológicos extremos sobre las especies migratorias en sus planes de contingencia relacionados con el ser humano para la adaptación al cambio climático y la mitigación de sus efectos;</w:t>
      </w:r>
    </w:p>
    <w:p w14:paraId="7B62B99C" w14:textId="77777777" w:rsidR="00C819F6" w:rsidRPr="00810763" w:rsidRDefault="00C819F6" w:rsidP="006C0FAE">
      <w:pPr>
        <w:spacing w:after="0" w:line="240" w:lineRule="auto"/>
        <w:ind w:left="1080" w:hanging="360"/>
        <w:jc w:val="both"/>
        <w:rPr>
          <w:rFonts w:cs="Arial"/>
          <w:iCs/>
          <w:lang w:val="es-ES"/>
        </w:rPr>
      </w:pPr>
    </w:p>
    <w:p w14:paraId="15778F0F" w14:textId="3390F79F" w:rsidR="00C819F6" w:rsidRPr="00810763" w:rsidRDefault="00C819F6" w:rsidP="00FF2C7B">
      <w:pPr>
        <w:widowControl w:val="0"/>
        <w:numPr>
          <w:ilvl w:val="0"/>
          <w:numId w:val="6"/>
        </w:numPr>
        <w:autoSpaceDE w:val="0"/>
        <w:autoSpaceDN w:val="0"/>
        <w:adjustRightInd w:val="0"/>
        <w:spacing w:after="0" w:line="240" w:lineRule="auto"/>
        <w:ind w:left="1080"/>
        <w:jc w:val="both"/>
        <w:rPr>
          <w:rFonts w:cs="Arial"/>
          <w:iCs/>
          <w:lang w:val="es-ES"/>
        </w:rPr>
      </w:pPr>
      <w:r w:rsidRPr="00810763">
        <w:rPr>
          <w:rFonts w:cs="Arial"/>
          <w:iCs/>
          <w:lang w:val="es-ES"/>
        </w:rPr>
        <w:t>Informar a la Conferencia de las Partes en su 15.</w:t>
      </w:r>
      <w:r w:rsidRPr="00810763">
        <w:rPr>
          <w:rFonts w:cs="Arial"/>
          <w:iCs/>
          <w:vertAlign w:val="superscript"/>
          <w:lang w:val="es-ES"/>
        </w:rPr>
        <w:t>a</w:t>
      </w:r>
      <w:r w:rsidRPr="00810763">
        <w:rPr>
          <w:rFonts w:cs="Arial"/>
          <w:iCs/>
          <w:lang w:val="es-ES"/>
        </w:rPr>
        <w:t xml:space="preserve"> reunión sobre los progresos realizados en la implementación de esta decisión mediante la presentación de estudios de casos y a través de sus Informes Nacionales. </w:t>
      </w:r>
    </w:p>
    <w:p w14:paraId="664E146F" w14:textId="77777777" w:rsidR="001A3618" w:rsidRPr="00810763" w:rsidRDefault="001A3618" w:rsidP="00C819F6">
      <w:pPr>
        <w:spacing w:after="0" w:line="240" w:lineRule="auto"/>
        <w:jc w:val="both"/>
        <w:rPr>
          <w:rFonts w:cs="Arial"/>
          <w:lang w:val="es-ES"/>
        </w:rPr>
      </w:pPr>
    </w:p>
    <w:p w14:paraId="7977F5B2" w14:textId="77777777" w:rsidR="00C819F6" w:rsidRPr="00810763" w:rsidRDefault="00C819F6" w:rsidP="00C819F6">
      <w:pPr>
        <w:spacing w:after="0" w:line="240" w:lineRule="auto"/>
        <w:jc w:val="both"/>
        <w:rPr>
          <w:rFonts w:cs="Arial"/>
          <w:b/>
          <w:i/>
          <w:lang w:val="es-ES"/>
        </w:rPr>
      </w:pPr>
      <w:r w:rsidRPr="00810763">
        <w:rPr>
          <w:rFonts w:cs="Arial"/>
          <w:b/>
          <w:i/>
          <w:lang w:val="es-ES"/>
        </w:rPr>
        <w:t>Dirigido a las Partes, organizaciones intergubernamentales y no gubernamentales</w:t>
      </w:r>
    </w:p>
    <w:p w14:paraId="0A19A687" w14:textId="77777777" w:rsidR="00C819F6" w:rsidRPr="00810763" w:rsidRDefault="00C819F6" w:rsidP="00C819F6">
      <w:pPr>
        <w:spacing w:after="0" w:line="240" w:lineRule="auto"/>
        <w:jc w:val="both"/>
        <w:rPr>
          <w:rFonts w:cs="Arial"/>
          <w:lang w:val="es-ES"/>
        </w:rPr>
      </w:pPr>
    </w:p>
    <w:p w14:paraId="15163C12" w14:textId="77777777" w:rsidR="00C819F6" w:rsidRPr="00810763" w:rsidRDefault="00C819F6" w:rsidP="006C0FAE">
      <w:pPr>
        <w:spacing w:after="0" w:line="240" w:lineRule="auto"/>
        <w:ind w:left="720" w:hanging="720"/>
        <w:jc w:val="both"/>
        <w:rPr>
          <w:rFonts w:cs="Arial"/>
          <w:lang w:val="es-ES"/>
        </w:rPr>
      </w:pPr>
      <w:r w:rsidRPr="00810763">
        <w:rPr>
          <w:rFonts w:cs="Arial"/>
          <w:lang w:val="es-ES"/>
        </w:rPr>
        <w:t>14.BB</w:t>
      </w:r>
      <w:r w:rsidRPr="00810763">
        <w:rPr>
          <w:rFonts w:cs="Arial"/>
          <w:lang w:val="es-ES"/>
        </w:rPr>
        <w:tab/>
        <w:t>Se insta a las Partes y a las organizaciones intergubernamentales y no gubernamentales a que:</w:t>
      </w:r>
    </w:p>
    <w:p w14:paraId="110B4CC4" w14:textId="77777777" w:rsidR="00C819F6" w:rsidRPr="00810763" w:rsidRDefault="00C819F6" w:rsidP="00C819F6">
      <w:pPr>
        <w:spacing w:after="0" w:line="240" w:lineRule="auto"/>
        <w:jc w:val="both"/>
        <w:rPr>
          <w:rFonts w:cs="Arial"/>
          <w:lang w:val="es-ES"/>
        </w:rPr>
      </w:pPr>
    </w:p>
    <w:p w14:paraId="798CC6F4" w14:textId="77777777" w:rsidR="00C819F6" w:rsidRPr="00810763" w:rsidRDefault="00C819F6" w:rsidP="00FF2C7B">
      <w:pPr>
        <w:pStyle w:val="ListParagraph"/>
        <w:numPr>
          <w:ilvl w:val="0"/>
          <w:numId w:val="12"/>
        </w:numPr>
        <w:spacing w:after="40" w:line="240" w:lineRule="auto"/>
        <w:ind w:left="1080"/>
        <w:contextualSpacing w:val="0"/>
        <w:jc w:val="both"/>
        <w:rPr>
          <w:rFonts w:cs="Arial"/>
          <w:lang w:val="es-ES"/>
        </w:rPr>
      </w:pPr>
      <w:r w:rsidRPr="00810763">
        <w:rPr>
          <w:rFonts w:cs="Arial"/>
          <w:lang w:val="es-ES"/>
        </w:rPr>
        <w:t>Tengan en cuenta y utilicen el marco descrito en el Anexo 2 de la Resolución 12.21 (Rev. COP14);</w:t>
      </w:r>
    </w:p>
    <w:p w14:paraId="4FDD5D42" w14:textId="77777777" w:rsidR="00CE0796" w:rsidRPr="00810763" w:rsidRDefault="00CE0796" w:rsidP="006C0FAE">
      <w:pPr>
        <w:spacing w:after="40" w:line="240" w:lineRule="auto"/>
        <w:ind w:left="1080" w:hanging="360"/>
        <w:jc w:val="both"/>
        <w:rPr>
          <w:rFonts w:cs="Arial"/>
          <w:lang w:val="es-ES"/>
        </w:rPr>
      </w:pPr>
    </w:p>
    <w:p w14:paraId="3F929B6D" w14:textId="214CC605" w:rsidR="00CE0796" w:rsidRPr="00810763" w:rsidRDefault="00CE0796" w:rsidP="00FF2C7B">
      <w:pPr>
        <w:pStyle w:val="ListParagraph"/>
        <w:numPr>
          <w:ilvl w:val="0"/>
          <w:numId w:val="12"/>
        </w:numPr>
        <w:spacing w:after="40" w:line="240" w:lineRule="auto"/>
        <w:ind w:left="1080"/>
        <w:contextualSpacing w:val="0"/>
        <w:jc w:val="both"/>
        <w:rPr>
          <w:rFonts w:cs="Arial"/>
          <w:lang w:val="es-ES"/>
        </w:rPr>
      </w:pPr>
      <w:r w:rsidRPr="00810763">
        <w:rPr>
          <w:rFonts w:cs="Arial"/>
          <w:lang w:val="es-ES"/>
        </w:rPr>
        <w:t>Proporcionen recursos financieros y/o contribuciones en especie para que el Consejo Científico pueda organizar un taller internacional presencial sobre especies migratorias y cambio climático;</w:t>
      </w:r>
    </w:p>
    <w:p w14:paraId="28B970FC" w14:textId="77777777" w:rsidR="00C819F6" w:rsidRPr="00810763" w:rsidRDefault="00C819F6" w:rsidP="006C0FAE">
      <w:pPr>
        <w:spacing w:after="40" w:line="240" w:lineRule="auto"/>
        <w:ind w:left="1080" w:hanging="360"/>
        <w:jc w:val="both"/>
        <w:rPr>
          <w:rFonts w:cs="Arial"/>
          <w:lang w:val="es-ES"/>
        </w:rPr>
      </w:pPr>
    </w:p>
    <w:p w14:paraId="6D302E37" w14:textId="050B2C2A" w:rsidR="00C819F6" w:rsidRPr="00810763" w:rsidRDefault="00C819F6" w:rsidP="00FF2C7B">
      <w:pPr>
        <w:pStyle w:val="ListParagraph"/>
        <w:numPr>
          <w:ilvl w:val="0"/>
          <w:numId w:val="12"/>
        </w:numPr>
        <w:spacing w:after="40" w:line="240" w:lineRule="auto"/>
        <w:ind w:left="1080"/>
        <w:contextualSpacing w:val="0"/>
        <w:jc w:val="both"/>
        <w:rPr>
          <w:rFonts w:cs="Arial"/>
          <w:lang w:val="es-ES"/>
        </w:rPr>
      </w:pPr>
      <w:r w:rsidRPr="00810763">
        <w:rPr>
          <w:rFonts w:cs="Arial"/>
          <w:lang w:val="es-ES"/>
        </w:rPr>
        <w:t xml:space="preserve">Proporcionen a la Secretaría, como mínimo seis meses antes de la COP15, estudios de casos de adaptación al cambio climático y recuperación de la naturaleza, incluida la utilización de soluciones basadas en la naturaleza, que puedan ayudar a las Partes a implementar el marco en situaciones reales. </w:t>
      </w:r>
    </w:p>
    <w:p w14:paraId="00FC63E6" w14:textId="77777777" w:rsidR="00AC7D62" w:rsidRPr="00810763" w:rsidRDefault="00AC7D62" w:rsidP="00C819F6">
      <w:pPr>
        <w:spacing w:after="0" w:line="240" w:lineRule="auto"/>
        <w:jc w:val="both"/>
        <w:rPr>
          <w:rFonts w:cs="Arial"/>
          <w:b/>
          <w:i/>
          <w:lang w:val="es-ES"/>
        </w:rPr>
      </w:pPr>
    </w:p>
    <w:p w14:paraId="3354543D" w14:textId="77777777" w:rsidR="00C819F6" w:rsidRPr="00810763" w:rsidRDefault="00C819F6" w:rsidP="005B2F0C">
      <w:pPr>
        <w:keepNext/>
        <w:spacing w:after="0" w:line="240" w:lineRule="auto"/>
        <w:jc w:val="both"/>
        <w:rPr>
          <w:rFonts w:cs="Arial"/>
          <w:b/>
          <w:i/>
          <w:lang w:val="es-ES"/>
        </w:rPr>
      </w:pPr>
      <w:r w:rsidRPr="00810763">
        <w:rPr>
          <w:rFonts w:cs="Arial"/>
          <w:b/>
          <w:i/>
          <w:lang w:val="es-ES"/>
        </w:rPr>
        <w:t>Dirigido al Comité Permanente</w:t>
      </w:r>
    </w:p>
    <w:p w14:paraId="45308200" w14:textId="77777777" w:rsidR="00C819F6" w:rsidRPr="00810763" w:rsidRDefault="00C819F6" w:rsidP="005B2F0C">
      <w:pPr>
        <w:keepNext/>
        <w:spacing w:after="0" w:line="240" w:lineRule="auto"/>
        <w:jc w:val="both"/>
        <w:rPr>
          <w:rFonts w:cs="Arial"/>
          <w:lang w:val="es-ES"/>
        </w:rPr>
      </w:pPr>
    </w:p>
    <w:p w14:paraId="70F80BAB" w14:textId="4C81AE9C" w:rsidR="00C819F6" w:rsidRPr="00810763" w:rsidRDefault="00C819F6" w:rsidP="006C0FAE">
      <w:pPr>
        <w:spacing w:after="0" w:line="240" w:lineRule="auto"/>
        <w:ind w:left="720" w:hanging="720"/>
        <w:jc w:val="both"/>
        <w:rPr>
          <w:rFonts w:cs="Arial"/>
          <w:lang w:val="es-ES"/>
        </w:rPr>
      </w:pPr>
      <w:r w:rsidRPr="00810763">
        <w:rPr>
          <w:rFonts w:cs="Arial"/>
          <w:lang w:val="es-ES"/>
        </w:rPr>
        <w:t>14.CC</w:t>
      </w:r>
      <w:r w:rsidRPr="00810763">
        <w:rPr>
          <w:rFonts w:cs="Arial"/>
          <w:lang w:val="es-ES"/>
        </w:rPr>
        <w:tab/>
        <w:t xml:space="preserve">Se solicita al Comité Permanente que: </w:t>
      </w:r>
    </w:p>
    <w:p w14:paraId="76E49EDF" w14:textId="77777777" w:rsidR="00C819F6" w:rsidRPr="00810763" w:rsidRDefault="00C819F6" w:rsidP="00C819F6">
      <w:pPr>
        <w:spacing w:after="0" w:line="240" w:lineRule="auto"/>
        <w:jc w:val="both"/>
        <w:rPr>
          <w:rFonts w:cs="Arial"/>
          <w:lang w:val="es-ES"/>
        </w:rPr>
      </w:pPr>
    </w:p>
    <w:p w14:paraId="3BAFC5AD" w14:textId="06690EEC" w:rsidR="00C819F6" w:rsidRPr="00810763" w:rsidRDefault="008B6620" w:rsidP="00FF2C7B">
      <w:pPr>
        <w:widowControl w:val="0"/>
        <w:numPr>
          <w:ilvl w:val="0"/>
          <w:numId w:val="7"/>
        </w:numPr>
        <w:autoSpaceDE w:val="0"/>
        <w:autoSpaceDN w:val="0"/>
        <w:adjustRightInd w:val="0"/>
        <w:spacing w:after="0" w:line="240" w:lineRule="auto"/>
        <w:ind w:left="1080"/>
        <w:jc w:val="both"/>
        <w:rPr>
          <w:rFonts w:cs="Arial"/>
          <w:lang w:val="es-ES"/>
        </w:rPr>
      </w:pPr>
      <w:r w:rsidRPr="00810763">
        <w:rPr>
          <w:rFonts w:cs="Arial"/>
          <w:lang w:val="es-ES"/>
        </w:rPr>
        <w:t xml:space="preserve">Revise/modifique el formato del Informe Nacional para obtener las respuestas de las Partes a la Resolución 12.21 (Rev. COP14) y las Decisiones relacionadas con el cambio climático acordadas en la COP14; </w:t>
      </w:r>
    </w:p>
    <w:p w14:paraId="52C27457" w14:textId="77777777" w:rsidR="00C819F6" w:rsidRPr="00810763" w:rsidRDefault="00C819F6" w:rsidP="006C0FAE">
      <w:pPr>
        <w:spacing w:after="0" w:line="240" w:lineRule="auto"/>
        <w:ind w:left="1080" w:hanging="360"/>
        <w:rPr>
          <w:rFonts w:cs="Arial"/>
          <w:lang w:val="es-ES"/>
        </w:rPr>
      </w:pPr>
    </w:p>
    <w:p w14:paraId="08F5FEFB" w14:textId="2298E18B" w:rsidR="00C819F6" w:rsidRPr="00810763" w:rsidRDefault="00C819F6" w:rsidP="00FF2C7B">
      <w:pPr>
        <w:widowControl w:val="0"/>
        <w:numPr>
          <w:ilvl w:val="0"/>
          <w:numId w:val="7"/>
        </w:numPr>
        <w:autoSpaceDE w:val="0"/>
        <w:autoSpaceDN w:val="0"/>
        <w:adjustRightInd w:val="0"/>
        <w:spacing w:after="0" w:line="240" w:lineRule="auto"/>
        <w:ind w:left="1080"/>
        <w:jc w:val="both"/>
        <w:rPr>
          <w:rFonts w:cs="Arial"/>
          <w:lang w:val="es-ES"/>
        </w:rPr>
      </w:pPr>
      <w:r w:rsidRPr="00810763">
        <w:rPr>
          <w:rFonts w:cs="Arial"/>
          <w:lang w:val="es-ES"/>
        </w:rPr>
        <w:t>Informe a la Conferencia de las Partes en su 15.</w:t>
      </w:r>
      <w:r w:rsidRPr="00810763">
        <w:rPr>
          <w:rFonts w:cs="Arial"/>
          <w:vertAlign w:val="superscript"/>
          <w:lang w:val="es-ES"/>
        </w:rPr>
        <w:t>a</w:t>
      </w:r>
      <w:r w:rsidRPr="00810763">
        <w:rPr>
          <w:rFonts w:cs="Arial"/>
          <w:lang w:val="es-ES"/>
        </w:rPr>
        <w:t xml:space="preserve"> reunión acerca de los avances realizados en la implementación de la presente Decisión.</w:t>
      </w:r>
    </w:p>
    <w:p w14:paraId="62F1091D" w14:textId="77777777" w:rsidR="00C819F6" w:rsidRPr="00810763" w:rsidRDefault="00C819F6" w:rsidP="00C819F6">
      <w:pPr>
        <w:spacing w:after="0" w:line="240" w:lineRule="auto"/>
        <w:jc w:val="both"/>
        <w:rPr>
          <w:rFonts w:cs="Arial"/>
          <w:lang w:val="es-ES"/>
        </w:rPr>
      </w:pPr>
    </w:p>
    <w:p w14:paraId="53F790ED" w14:textId="77777777" w:rsidR="00C819F6" w:rsidRPr="00810763" w:rsidRDefault="00C819F6" w:rsidP="00C819F6">
      <w:pPr>
        <w:spacing w:after="0" w:line="240" w:lineRule="auto"/>
        <w:jc w:val="both"/>
        <w:rPr>
          <w:rFonts w:cs="Arial"/>
          <w:lang w:val="es-ES"/>
        </w:rPr>
      </w:pPr>
      <w:r w:rsidRPr="00810763">
        <w:rPr>
          <w:rFonts w:cs="Arial"/>
          <w:b/>
          <w:i/>
          <w:lang w:val="es-ES"/>
        </w:rPr>
        <w:t xml:space="preserve">Dirigido al Consejo Científico </w:t>
      </w:r>
    </w:p>
    <w:p w14:paraId="5B7FA372" w14:textId="77777777" w:rsidR="00C819F6" w:rsidRPr="00810763" w:rsidRDefault="00C819F6" w:rsidP="00C819F6">
      <w:pPr>
        <w:spacing w:after="0" w:line="240" w:lineRule="auto"/>
        <w:jc w:val="both"/>
        <w:rPr>
          <w:rFonts w:cs="Arial"/>
          <w:lang w:val="es-ES"/>
        </w:rPr>
      </w:pPr>
    </w:p>
    <w:p w14:paraId="4AAE33F7" w14:textId="77777777" w:rsidR="00C819F6" w:rsidRPr="00810763" w:rsidRDefault="00C819F6" w:rsidP="006C0FAE">
      <w:pPr>
        <w:spacing w:after="0" w:line="240" w:lineRule="auto"/>
        <w:ind w:left="720" w:hanging="720"/>
        <w:jc w:val="both"/>
        <w:rPr>
          <w:rFonts w:cs="Arial"/>
          <w:lang w:val="es-ES"/>
        </w:rPr>
      </w:pPr>
      <w:r w:rsidRPr="00810763">
        <w:rPr>
          <w:rFonts w:cs="Arial"/>
          <w:lang w:val="es-ES"/>
        </w:rPr>
        <w:t>14.DD</w:t>
      </w:r>
      <w:r w:rsidRPr="00810763">
        <w:rPr>
          <w:rFonts w:cs="Arial"/>
          <w:lang w:val="es-ES"/>
        </w:rPr>
        <w:tab/>
        <w:t>Se solicita al Consejo Científico que, en función de los recursos disponibles:</w:t>
      </w:r>
    </w:p>
    <w:p w14:paraId="180C659F" w14:textId="77777777" w:rsidR="00C819F6" w:rsidRPr="00810763" w:rsidRDefault="00C819F6" w:rsidP="00C819F6">
      <w:pPr>
        <w:spacing w:after="0" w:line="240" w:lineRule="auto"/>
        <w:ind w:left="720" w:hanging="720"/>
        <w:jc w:val="both"/>
        <w:rPr>
          <w:rFonts w:cs="Arial"/>
          <w:lang w:val="es-ES"/>
        </w:rPr>
      </w:pPr>
    </w:p>
    <w:p w14:paraId="2EA344E7" w14:textId="75FC6207" w:rsidR="00C819F6" w:rsidRPr="00810763" w:rsidRDefault="00C819F6" w:rsidP="00FF2C7B">
      <w:pPr>
        <w:widowControl w:val="0"/>
        <w:numPr>
          <w:ilvl w:val="0"/>
          <w:numId w:val="8"/>
        </w:numPr>
        <w:autoSpaceDE w:val="0"/>
        <w:autoSpaceDN w:val="0"/>
        <w:adjustRightInd w:val="0"/>
        <w:spacing w:after="0" w:line="240" w:lineRule="auto"/>
        <w:ind w:left="1080"/>
        <w:jc w:val="both"/>
        <w:rPr>
          <w:rFonts w:cs="Arial"/>
          <w:lang w:val="es-ES"/>
        </w:rPr>
      </w:pPr>
      <w:bookmarkStart w:id="4" w:name="_Hlk134795926"/>
      <w:r w:rsidRPr="00810763">
        <w:rPr>
          <w:rFonts w:cs="Arial"/>
          <w:lang w:val="es-ES"/>
        </w:rPr>
        <w:t xml:space="preserve">Reanude su Grupo de Trabajo sobre el Cambio Climático para el próximo trienio y elabore los Términos de Referencia del Grupo de Trabajo </w:t>
      </w:r>
      <w:r w:rsidR="00BF2EE0" w:rsidRPr="00810763">
        <w:rPr>
          <w:rFonts w:cs="Arial"/>
          <w:iCs/>
          <w:lang w:val="es-ES"/>
        </w:rPr>
        <w:t>de acuerdo con el reglamento interno del Consejo Científico.</w:t>
      </w:r>
      <w:r w:rsidRPr="00810763">
        <w:rPr>
          <w:rFonts w:cs="Arial"/>
          <w:lang w:val="es-ES"/>
        </w:rPr>
        <w:t>;</w:t>
      </w:r>
    </w:p>
    <w:bookmarkEnd w:id="4"/>
    <w:p w14:paraId="489717FA" w14:textId="77777777" w:rsidR="00C819F6" w:rsidRPr="00810763" w:rsidRDefault="00C819F6" w:rsidP="006C0FAE">
      <w:pPr>
        <w:widowControl w:val="0"/>
        <w:autoSpaceDE w:val="0"/>
        <w:autoSpaceDN w:val="0"/>
        <w:adjustRightInd w:val="0"/>
        <w:spacing w:after="0" w:line="240" w:lineRule="auto"/>
        <w:ind w:left="1080" w:hanging="360"/>
        <w:jc w:val="both"/>
        <w:rPr>
          <w:rFonts w:cs="Arial"/>
          <w:lang w:val="es-ES"/>
        </w:rPr>
      </w:pPr>
    </w:p>
    <w:p w14:paraId="7F89DEC7" w14:textId="18AA06BA" w:rsidR="00923968" w:rsidRPr="00810763" w:rsidRDefault="00923968" w:rsidP="00FF2C7B">
      <w:pPr>
        <w:pStyle w:val="ListParagraph"/>
        <w:numPr>
          <w:ilvl w:val="0"/>
          <w:numId w:val="8"/>
        </w:numPr>
        <w:spacing w:after="40" w:line="240" w:lineRule="auto"/>
        <w:ind w:left="1080"/>
        <w:contextualSpacing w:val="0"/>
        <w:jc w:val="both"/>
        <w:rPr>
          <w:rFonts w:cs="Arial"/>
          <w:lang w:val="es-ES"/>
        </w:rPr>
      </w:pPr>
      <w:r w:rsidRPr="00810763">
        <w:rPr>
          <w:rFonts w:cs="Arial"/>
          <w:lang w:val="es-ES"/>
        </w:rPr>
        <w:t>Identifique las especies que, en términos generales, puedan verse afectadas negativamente por el cambio climático, especialmente las que puedan necesitar intervenciones humanas, como desplazamientos, para moderar el impacto del cambio climático;</w:t>
      </w:r>
    </w:p>
    <w:p w14:paraId="67347C64" w14:textId="77777777" w:rsidR="00923968" w:rsidRPr="00810763" w:rsidRDefault="00923968" w:rsidP="006C0FAE">
      <w:pPr>
        <w:pStyle w:val="ListParagraph"/>
        <w:ind w:left="1080" w:hanging="360"/>
        <w:rPr>
          <w:rFonts w:cs="Arial"/>
          <w:lang w:val="es-ES"/>
        </w:rPr>
      </w:pPr>
    </w:p>
    <w:p w14:paraId="677FA54A" w14:textId="6BA3BB59" w:rsidR="00C819F6" w:rsidRPr="00810763" w:rsidRDefault="00C819F6" w:rsidP="00FF2C7B">
      <w:pPr>
        <w:pStyle w:val="ListParagraph"/>
        <w:numPr>
          <w:ilvl w:val="0"/>
          <w:numId w:val="8"/>
        </w:numPr>
        <w:spacing w:after="40" w:line="240" w:lineRule="auto"/>
        <w:ind w:left="1080"/>
        <w:contextualSpacing w:val="0"/>
        <w:jc w:val="both"/>
        <w:rPr>
          <w:rFonts w:cs="Arial"/>
          <w:lang w:val="es-ES"/>
        </w:rPr>
      </w:pPr>
      <w:r w:rsidRPr="00810763">
        <w:rPr>
          <w:rFonts w:cs="Arial"/>
          <w:lang w:val="es-ES"/>
        </w:rPr>
        <w:t xml:space="preserve">Enumere las especies que tienen una elevada probabilidad de modificar sus rutas migratorias como consecuencia del cambio climático; </w:t>
      </w:r>
    </w:p>
    <w:p w14:paraId="26F4EF10" w14:textId="77777777" w:rsidR="00C819F6" w:rsidRPr="00810763" w:rsidRDefault="00C819F6" w:rsidP="006C0FAE">
      <w:pPr>
        <w:spacing w:after="40" w:line="240" w:lineRule="auto"/>
        <w:ind w:left="1080" w:hanging="360"/>
        <w:jc w:val="both"/>
        <w:rPr>
          <w:rFonts w:cs="Arial"/>
          <w:lang w:val="es-ES"/>
        </w:rPr>
      </w:pPr>
    </w:p>
    <w:p w14:paraId="73FB8F10" w14:textId="03334377" w:rsidR="00C2528A" w:rsidRPr="00810763" w:rsidRDefault="00D30ADF" w:rsidP="00FF2C7B">
      <w:pPr>
        <w:pStyle w:val="ListParagraph"/>
        <w:numPr>
          <w:ilvl w:val="0"/>
          <w:numId w:val="8"/>
        </w:numPr>
        <w:spacing w:after="0" w:line="240" w:lineRule="auto"/>
        <w:ind w:left="1080"/>
        <w:contextualSpacing w:val="0"/>
        <w:jc w:val="both"/>
        <w:rPr>
          <w:rFonts w:cs="Arial"/>
          <w:lang w:val="es-ES"/>
        </w:rPr>
      </w:pPr>
      <w:r w:rsidRPr="00D30ADF">
        <w:rPr>
          <w:rFonts w:cs="Arial"/>
          <w:lang w:val="es-ES"/>
        </w:rPr>
        <w:t>Identificar más estudios de casos sobre el papel de las especies migratorias en el mantenimiento y la mejora de la mitigación del cambio climático y la adaptación al mismo (y otros servicios ecosistémicos relacionados) y desarrollar recursos para que las Partes promuevan una mayor comprensión de la prestación de servicios ecosistémicos por parte de las especies migratorias;</w:t>
      </w:r>
    </w:p>
    <w:p w14:paraId="14AC4670" w14:textId="77777777" w:rsidR="00C2528A" w:rsidRPr="00810763" w:rsidRDefault="00C2528A" w:rsidP="006C0FAE">
      <w:pPr>
        <w:pStyle w:val="ListParagraph"/>
        <w:ind w:left="1080" w:hanging="360"/>
        <w:rPr>
          <w:rFonts w:cs="Arial"/>
          <w:lang w:val="es-ES"/>
        </w:rPr>
      </w:pPr>
    </w:p>
    <w:p w14:paraId="1D83F0DC" w14:textId="5D9811DF" w:rsidR="00C819F6" w:rsidRPr="00810763" w:rsidRDefault="00C2528A" w:rsidP="00FF2C7B">
      <w:pPr>
        <w:pStyle w:val="ListParagraph"/>
        <w:numPr>
          <w:ilvl w:val="0"/>
          <w:numId w:val="8"/>
        </w:numPr>
        <w:spacing w:after="0" w:line="240" w:lineRule="auto"/>
        <w:ind w:left="1080"/>
        <w:contextualSpacing w:val="0"/>
        <w:jc w:val="both"/>
        <w:rPr>
          <w:rFonts w:cs="Arial"/>
          <w:lang w:val="es-ES"/>
        </w:rPr>
      </w:pPr>
      <w:r w:rsidRPr="00810763">
        <w:rPr>
          <w:rFonts w:cs="Arial"/>
          <w:lang w:val="es-ES"/>
        </w:rPr>
        <w:t xml:space="preserve">Proponga medidas para facilitar los cambios de área de distribución de las especies migratorias; </w:t>
      </w:r>
    </w:p>
    <w:p w14:paraId="11DEEB4C" w14:textId="77777777" w:rsidR="003D681E" w:rsidRPr="00810763" w:rsidRDefault="003D681E" w:rsidP="006C0FAE">
      <w:pPr>
        <w:pStyle w:val="ListParagraph"/>
        <w:ind w:left="1080" w:hanging="360"/>
        <w:rPr>
          <w:rFonts w:cs="Arial"/>
          <w:lang w:val="es-ES"/>
        </w:rPr>
      </w:pPr>
    </w:p>
    <w:p w14:paraId="38D30E06" w14:textId="538B4340" w:rsidR="00074935" w:rsidRPr="00810763" w:rsidRDefault="00074935" w:rsidP="00FF2C7B">
      <w:pPr>
        <w:pStyle w:val="ListParagraph"/>
        <w:numPr>
          <w:ilvl w:val="0"/>
          <w:numId w:val="8"/>
        </w:numPr>
        <w:spacing w:after="0" w:line="240" w:lineRule="auto"/>
        <w:ind w:left="1080"/>
        <w:contextualSpacing w:val="0"/>
        <w:jc w:val="both"/>
        <w:rPr>
          <w:rFonts w:cs="Arial"/>
          <w:lang w:val="es-ES"/>
        </w:rPr>
      </w:pPr>
      <w:r w:rsidRPr="00810763">
        <w:rPr>
          <w:rFonts w:cs="Arial"/>
          <w:lang w:val="es-ES"/>
        </w:rPr>
        <w:t>Proporcione asesoramiento sobre posibles intervenciones, incluidas soluciones basadas en la naturaleza, en relación con la conservación de los hábitats de las especies migratorias, incluido el mantenimiento o la mejora de la conectividad e integridad de los ecosistemas;</w:t>
      </w:r>
    </w:p>
    <w:p w14:paraId="13CDC04B" w14:textId="77777777" w:rsidR="00074935" w:rsidRPr="00810763" w:rsidRDefault="00074935" w:rsidP="006C0FAE">
      <w:pPr>
        <w:pStyle w:val="ListParagraph"/>
        <w:ind w:left="1080" w:hanging="360"/>
        <w:rPr>
          <w:rFonts w:cs="Arial"/>
          <w:lang w:val="es-ES"/>
        </w:rPr>
      </w:pPr>
    </w:p>
    <w:p w14:paraId="59EDC657" w14:textId="732F8D35" w:rsidR="003D681E" w:rsidRPr="00810763" w:rsidRDefault="00074935" w:rsidP="00FF2C7B">
      <w:pPr>
        <w:pStyle w:val="ListParagraph"/>
        <w:numPr>
          <w:ilvl w:val="0"/>
          <w:numId w:val="8"/>
        </w:numPr>
        <w:spacing w:after="0" w:line="240" w:lineRule="auto"/>
        <w:ind w:left="1080"/>
        <w:contextualSpacing w:val="0"/>
        <w:jc w:val="both"/>
        <w:rPr>
          <w:rFonts w:cs="Arial"/>
          <w:lang w:val="es-ES"/>
        </w:rPr>
      </w:pPr>
      <w:r w:rsidRPr="00810763">
        <w:rPr>
          <w:rFonts w:cs="Arial"/>
          <w:lang w:val="es-ES"/>
        </w:rPr>
        <w:t xml:space="preserve">Proporcione asesoramiento sobre cómo podría interactuar el trabajo en el marco de la CMS sobre el cambio climático con la implementación del Marco Global de </w:t>
      </w:r>
      <w:r w:rsidRPr="00810763">
        <w:rPr>
          <w:rFonts w:cs="Arial"/>
          <w:lang w:val="es-ES"/>
        </w:rPr>
        <w:lastRenderedPageBreak/>
        <w:t>Biodiversidad Kunming-Montreal, incluyendo, pero sin limitarse a, las medidas de conservación basadas en áreas, la conectividad y la restauración</w:t>
      </w:r>
      <w:r w:rsidR="0013564B">
        <w:rPr>
          <w:rFonts w:cs="Arial"/>
          <w:lang w:val="es-ES"/>
        </w:rPr>
        <w:t xml:space="preserve">, </w:t>
      </w:r>
      <w:r w:rsidR="0013564B" w:rsidRPr="0013564B">
        <w:rPr>
          <w:rFonts w:cs="Arial"/>
          <w:lang w:val="es-ES"/>
        </w:rPr>
        <w:t>el Acuerdo de París y la Convención Marco de las Naciones Unidas sobre el Cambio Climático;</w:t>
      </w:r>
    </w:p>
    <w:p w14:paraId="69BBFCAA" w14:textId="77777777" w:rsidR="00C819F6" w:rsidRPr="00810763" w:rsidRDefault="00C819F6" w:rsidP="00C819F6">
      <w:pPr>
        <w:spacing w:after="0" w:line="240" w:lineRule="auto"/>
        <w:ind w:left="1418" w:hanging="567"/>
        <w:jc w:val="both"/>
        <w:rPr>
          <w:rFonts w:cs="Arial"/>
          <w:lang w:val="es-ES"/>
        </w:rPr>
      </w:pPr>
    </w:p>
    <w:p w14:paraId="6BD8F04E" w14:textId="77777777" w:rsidR="00C819F6" w:rsidRPr="00810763" w:rsidRDefault="00C819F6" w:rsidP="00FF2C7B">
      <w:pPr>
        <w:pStyle w:val="ListParagraph"/>
        <w:numPr>
          <w:ilvl w:val="0"/>
          <w:numId w:val="8"/>
        </w:numPr>
        <w:spacing w:after="40" w:line="240" w:lineRule="auto"/>
        <w:ind w:left="1080"/>
        <w:contextualSpacing w:val="0"/>
        <w:jc w:val="both"/>
        <w:rPr>
          <w:rFonts w:cs="Arial"/>
          <w:lang w:val="es-ES"/>
        </w:rPr>
      </w:pPr>
      <w:r w:rsidRPr="00810763">
        <w:rPr>
          <w:rFonts w:cs="Arial"/>
          <w:lang w:val="es-ES"/>
        </w:rPr>
        <w:t xml:space="preserve">Desarrolle una interpretación del término «barrera», para que exista coherencia en la obligación de eliminar las barreras a las especies migratorias; </w:t>
      </w:r>
    </w:p>
    <w:p w14:paraId="3BD533E2" w14:textId="77777777" w:rsidR="00CE0796" w:rsidRPr="00810763" w:rsidRDefault="00CE0796" w:rsidP="006C0FAE">
      <w:pPr>
        <w:pStyle w:val="ListParagraph"/>
        <w:ind w:left="1080" w:hanging="360"/>
        <w:rPr>
          <w:rFonts w:cs="Arial"/>
          <w:lang w:val="es-ES"/>
        </w:rPr>
      </w:pPr>
    </w:p>
    <w:p w14:paraId="1D936D4F" w14:textId="35F84F24" w:rsidR="00CE0796" w:rsidRPr="00810763" w:rsidRDefault="00CE0796" w:rsidP="00FF2C7B">
      <w:pPr>
        <w:pStyle w:val="ListParagraph"/>
        <w:numPr>
          <w:ilvl w:val="0"/>
          <w:numId w:val="8"/>
        </w:numPr>
        <w:spacing w:after="40" w:line="240" w:lineRule="auto"/>
        <w:ind w:left="1080"/>
        <w:contextualSpacing w:val="0"/>
        <w:jc w:val="both"/>
        <w:rPr>
          <w:rFonts w:cs="Arial"/>
          <w:lang w:val="es-ES"/>
        </w:rPr>
      </w:pPr>
      <w:r w:rsidRPr="00810763">
        <w:rPr>
          <w:rFonts w:cs="Arial"/>
          <w:lang w:val="es-ES"/>
        </w:rPr>
        <w:t>Organizar un taller internacional presencial sobre las especies migratorias y el cambio climático para facilitar la implementación de las acciones anteriores y prestar apoyo a las Partes en la implementación de la Resolución 12.21 (Rev. COP14);</w:t>
      </w:r>
    </w:p>
    <w:p w14:paraId="7C87C569" w14:textId="77777777" w:rsidR="00C819F6" w:rsidRPr="00810763" w:rsidRDefault="00C819F6" w:rsidP="006C0FAE">
      <w:pPr>
        <w:spacing w:after="0" w:line="240" w:lineRule="auto"/>
        <w:ind w:left="1080" w:hanging="360"/>
        <w:jc w:val="both"/>
        <w:rPr>
          <w:rFonts w:cs="Arial"/>
          <w:lang w:val="es-ES"/>
        </w:rPr>
      </w:pPr>
    </w:p>
    <w:p w14:paraId="7FAD4EB1" w14:textId="067B73AF" w:rsidR="00C819F6" w:rsidRPr="00810763" w:rsidRDefault="00C819F6" w:rsidP="00FF2C7B">
      <w:pPr>
        <w:widowControl w:val="0"/>
        <w:numPr>
          <w:ilvl w:val="0"/>
          <w:numId w:val="8"/>
        </w:numPr>
        <w:autoSpaceDE w:val="0"/>
        <w:autoSpaceDN w:val="0"/>
        <w:adjustRightInd w:val="0"/>
        <w:spacing w:after="0" w:line="240" w:lineRule="auto"/>
        <w:ind w:left="1080"/>
        <w:jc w:val="both"/>
        <w:rPr>
          <w:rFonts w:cs="Arial"/>
          <w:lang w:val="es-ES"/>
        </w:rPr>
      </w:pPr>
      <w:r w:rsidRPr="00810763">
        <w:rPr>
          <w:rFonts w:cs="Arial"/>
          <w:lang w:val="es-ES"/>
        </w:rPr>
        <w:t>Informe a la Conferencia de las Partes en su 15.</w:t>
      </w:r>
      <w:r w:rsidRPr="00810763">
        <w:rPr>
          <w:rFonts w:cs="Arial"/>
          <w:vertAlign w:val="superscript"/>
          <w:lang w:val="es-ES"/>
        </w:rPr>
        <w:t>a</w:t>
      </w:r>
      <w:r w:rsidRPr="00810763">
        <w:rPr>
          <w:rFonts w:cs="Arial"/>
          <w:lang w:val="es-ES"/>
        </w:rPr>
        <w:t xml:space="preserve"> reunión acerca de los avances realizados en la implementación de la presente Decisión.</w:t>
      </w:r>
    </w:p>
    <w:p w14:paraId="5D4AB1A1" w14:textId="77777777" w:rsidR="001A3618" w:rsidRPr="00810763" w:rsidRDefault="001A3618" w:rsidP="00C819F6">
      <w:pPr>
        <w:spacing w:after="0" w:line="240" w:lineRule="auto"/>
        <w:jc w:val="both"/>
        <w:rPr>
          <w:rFonts w:cs="Arial"/>
          <w:b/>
          <w:i/>
          <w:lang w:val="es-ES"/>
        </w:rPr>
      </w:pPr>
    </w:p>
    <w:p w14:paraId="3A5E4EBB" w14:textId="2A006038" w:rsidR="00C819F6" w:rsidRPr="00810763" w:rsidRDefault="00C819F6" w:rsidP="00C819F6">
      <w:pPr>
        <w:spacing w:after="0" w:line="240" w:lineRule="auto"/>
        <w:jc w:val="both"/>
        <w:rPr>
          <w:rFonts w:cs="Arial"/>
          <w:b/>
          <w:i/>
          <w:lang w:val="es-ES"/>
        </w:rPr>
      </w:pPr>
      <w:r w:rsidRPr="00810763">
        <w:rPr>
          <w:rFonts w:cs="Arial"/>
          <w:b/>
          <w:i/>
          <w:lang w:val="es-ES"/>
        </w:rPr>
        <w:t>Dirigido a la Secretaría y al consejero designado por la COP para el Cambio Climático</w:t>
      </w:r>
    </w:p>
    <w:p w14:paraId="4EFF33C0" w14:textId="77777777" w:rsidR="00C819F6" w:rsidRPr="00810763" w:rsidRDefault="00C819F6" w:rsidP="00C819F6">
      <w:pPr>
        <w:spacing w:after="0" w:line="240" w:lineRule="auto"/>
        <w:jc w:val="both"/>
        <w:rPr>
          <w:rFonts w:cs="Arial"/>
          <w:lang w:val="es-ES"/>
        </w:rPr>
      </w:pPr>
    </w:p>
    <w:p w14:paraId="2F712218" w14:textId="1BC05BDE" w:rsidR="00C819F6" w:rsidRPr="00810763" w:rsidRDefault="00C819F6" w:rsidP="006C0FAE">
      <w:pPr>
        <w:spacing w:after="0" w:line="240" w:lineRule="auto"/>
        <w:ind w:left="720" w:hanging="720"/>
        <w:jc w:val="both"/>
        <w:rPr>
          <w:rFonts w:cs="Arial"/>
          <w:iCs/>
          <w:lang w:val="es-ES"/>
        </w:rPr>
      </w:pPr>
      <w:r w:rsidRPr="00810763">
        <w:rPr>
          <w:rFonts w:cs="Arial"/>
          <w:lang w:val="es-ES"/>
        </w:rPr>
        <w:t>14.FF</w:t>
      </w:r>
      <w:r w:rsidRPr="00810763">
        <w:rPr>
          <w:rFonts w:cs="Arial"/>
          <w:lang w:val="es-ES"/>
        </w:rPr>
        <w:tab/>
        <w:t>La Secretaría y el consejero designado por la COP para el Cambio Climático, en función de la disponibilidad de recursos externos,</w:t>
      </w:r>
      <w:r w:rsidR="00FC7B4E" w:rsidRPr="00810763">
        <w:rPr>
          <w:rFonts w:cs="Arial"/>
          <w:lang w:val="es-ES"/>
        </w:rPr>
        <w:t xml:space="preserve"> </w:t>
      </w:r>
      <w:r w:rsidRPr="00810763">
        <w:rPr>
          <w:rFonts w:cs="Arial"/>
          <w:iCs/>
          <w:lang w:val="es-ES"/>
        </w:rPr>
        <w:t xml:space="preserve">deberían: </w:t>
      </w:r>
    </w:p>
    <w:p w14:paraId="2235C84A" w14:textId="77777777" w:rsidR="00C819F6" w:rsidRPr="00810763" w:rsidRDefault="00C819F6" w:rsidP="00C819F6">
      <w:pPr>
        <w:spacing w:after="0" w:line="240" w:lineRule="auto"/>
        <w:ind w:left="720" w:hanging="720"/>
        <w:jc w:val="both"/>
        <w:rPr>
          <w:rFonts w:cs="Arial"/>
          <w:iCs/>
          <w:lang w:val="es-ES"/>
        </w:rPr>
      </w:pPr>
    </w:p>
    <w:p w14:paraId="045182FF" w14:textId="74CF625F" w:rsidR="00C819F6" w:rsidRPr="00810763" w:rsidRDefault="00C819F6" w:rsidP="00FF2C7B">
      <w:pPr>
        <w:widowControl w:val="0"/>
        <w:numPr>
          <w:ilvl w:val="0"/>
          <w:numId w:val="9"/>
        </w:numPr>
        <w:autoSpaceDE w:val="0"/>
        <w:autoSpaceDN w:val="0"/>
        <w:adjustRightInd w:val="0"/>
        <w:spacing w:after="0" w:line="240" w:lineRule="auto"/>
        <w:ind w:left="1080"/>
        <w:jc w:val="both"/>
        <w:rPr>
          <w:rFonts w:cs="Arial"/>
          <w:lang w:val="es-ES"/>
        </w:rPr>
      </w:pPr>
      <w:r w:rsidRPr="00810763">
        <w:rPr>
          <w:rFonts w:cs="Arial"/>
          <w:iCs/>
          <w:lang w:val="es-ES"/>
        </w:rPr>
        <w:t xml:space="preserve">Colaborar con otros acuerdos multilaterales sobre medio ambiente, en particular, la Convención Marco de las Naciones Unidas sobre el Cambio Climático, la Convención sobre la Diversidad Biológica y la Convención de las Naciones Unidas de Lucha contra la Desertificación, en las reuniones correspondientes, para proporcionar información sobre el impacto del cambio climático en las especies migratorias, así como las formas en que </w:t>
      </w:r>
      <w:r w:rsidR="000907E6">
        <w:rPr>
          <w:rFonts w:cs="Arial"/>
          <w:iCs/>
          <w:lang w:val="es-ES"/>
        </w:rPr>
        <w:t xml:space="preserve">la conservación de las especies migratorias puede </w:t>
      </w:r>
      <w:r w:rsidR="00346AC2">
        <w:rPr>
          <w:rFonts w:cs="Arial"/>
          <w:iCs/>
          <w:lang w:val="es-ES"/>
        </w:rPr>
        <w:t xml:space="preserve">abarcar </w:t>
      </w:r>
      <w:r w:rsidRPr="00810763">
        <w:rPr>
          <w:rFonts w:cs="Arial"/>
          <w:iCs/>
          <w:lang w:val="es-ES"/>
        </w:rPr>
        <w:t xml:space="preserve">las soluciones basadas en la naturaleza </w:t>
      </w:r>
      <w:r w:rsidR="00346AC2">
        <w:rPr>
          <w:rFonts w:cs="Arial"/>
          <w:iCs/>
          <w:lang w:val="es-ES"/>
        </w:rPr>
        <w:t xml:space="preserve">que </w:t>
      </w:r>
      <w:r w:rsidRPr="00810763">
        <w:rPr>
          <w:rFonts w:cs="Arial"/>
          <w:iCs/>
          <w:lang w:val="es-ES"/>
        </w:rPr>
        <w:t>pueden formar parte de la solución para la adaptación al cambio climático y la mitigación del mismo, con resultados beneficiosos para todos.</w:t>
      </w:r>
    </w:p>
    <w:p w14:paraId="70D225E8" w14:textId="77777777" w:rsidR="008B6620" w:rsidRPr="00810763" w:rsidRDefault="008B6620" w:rsidP="006C0FAE">
      <w:pPr>
        <w:widowControl w:val="0"/>
        <w:autoSpaceDE w:val="0"/>
        <w:autoSpaceDN w:val="0"/>
        <w:adjustRightInd w:val="0"/>
        <w:spacing w:after="0" w:line="240" w:lineRule="auto"/>
        <w:ind w:left="1080" w:hanging="360"/>
        <w:jc w:val="both"/>
        <w:rPr>
          <w:rFonts w:cs="Arial"/>
          <w:lang w:val="es-ES"/>
        </w:rPr>
      </w:pPr>
    </w:p>
    <w:p w14:paraId="23CC89BB" w14:textId="44322C3B" w:rsidR="00EB707E" w:rsidRPr="00810763" w:rsidRDefault="00ED3613" w:rsidP="00FF2C7B">
      <w:pPr>
        <w:widowControl w:val="0"/>
        <w:numPr>
          <w:ilvl w:val="0"/>
          <w:numId w:val="9"/>
        </w:numPr>
        <w:autoSpaceDE w:val="0"/>
        <w:autoSpaceDN w:val="0"/>
        <w:adjustRightInd w:val="0"/>
        <w:spacing w:after="0" w:line="240" w:lineRule="auto"/>
        <w:ind w:left="1080"/>
        <w:jc w:val="both"/>
        <w:rPr>
          <w:rFonts w:cs="Arial"/>
          <w:lang w:val="es-ES"/>
        </w:rPr>
      </w:pPr>
      <w:r w:rsidRPr="00810763">
        <w:rPr>
          <w:rFonts w:cs="Arial"/>
          <w:lang w:val="es-ES"/>
        </w:rPr>
        <w:t>Promover el intercambio de conocimientos entre las autoridades correspondientes sobre los efectos del cambio climático en las especies migratorias, incluidos los cambios que se puedan producir en la situación de los Estados del área de distribución</w:t>
      </w:r>
      <w:r w:rsidR="005F1567">
        <w:rPr>
          <w:rFonts w:cs="Arial"/>
          <w:lang w:val="es-ES"/>
        </w:rPr>
        <w:t xml:space="preserve">, </w:t>
      </w:r>
      <w:r w:rsidR="005F1567" w:rsidRPr="005F1567">
        <w:rPr>
          <w:rFonts w:cs="Arial"/>
          <w:lang w:val="es-ES"/>
        </w:rPr>
        <w:t>y los beneficios de la conservación de las especies migratorias para mejorar la mitigación del cambio climático y la adaptación al mismo</w:t>
      </w:r>
      <w:r w:rsidRPr="00810763">
        <w:rPr>
          <w:rFonts w:cs="Arial"/>
          <w:lang w:val="es-ES"/>
        </w:rPr>
        <w:t>;</w:t>
      </w:r>
    </w:p>
    <w:p w14:paraId="78CC9748" w14:textId="77777777" w:rsidR="00EB707E" w:rsidRPr="00810763" w:rsidRDefault="00EB707E" w:rsidP="006C0FAE">
      <w:pPr>
        <w:pStyle w:val="ListParagraph"/>
        <w:spacing w:after="0"/>
        <w:ind w:left="1080" w:hanging="360"/>
        <w:rPr>
          <w:rFonts w:cs="Arial"/>
          <w:iCs/>
          <w:lang w:val="es-ES"/>
        </w:rPr>
      </w:pPr>
    </w:p>
    <w:p w14:paraId="11C57AF2" w14:textId="6D593595" w:rsidR="008B6620" w:rsidRPr="00810763" w:rsidRDefault="008B6620" w:rsidP="00FF2C7B">
      <w:pPr>
        <w:widowControl w:val="0"/>
        <w:numPr>
          <w:ilvl w:val="0"/>
          <w:numId w:val="9"/>
        </w:numPr>
        <w:autoSpaceDE w:val="0"/>
        <w:autoSpaceDN w:val="0"/>
        <w:adjustRightInd w:val="0"/>
        <w:spacing w:after="0" w:line="240" w:lineRule="auto"/>
        <w:ind w:left="1080"/>
        <w:jc w:val="both"/>
        <w:rPr>
          <w:rFonts w:cs="Arial"/>
          <w:lang w:val="es-ES"/>
        </w:rPr>
      </w:pPr>
      <w:r w:rsidRPr="00810763">
        <w:rPr>
          <w:rFonts w:cs="Arial"/>
          <w:iCs/>
          <w:lang w:val="es-ES"/>
        </w:rPr>
        <w:t>Proponer revisiones del formato del Informe Nacional para su consideración por el Comité Permanente en su 54.</w:t>
      </w:r>
      <w:r w:rsidRPr="00810763">
        <w:rPr>
          <w:rFonts w:cs="Arial"/>
          <w:iCs/>
          <w:vertAlign w:val="superscript"/>
          <w:lang w:val="es-ES"/>
        </w:rPr>
        <w:t>a</w:t>
      </w:r>
      <w:r w:rsidRPr="00810763">
        <w:rPr>
          <w:rFonts w:cs="Arial"/>
          <w:iCs/>
          <w:lang w:val="es-ES"/>
        </w:rPr>
        <w:t xml:space="preserve"> o 55.</w:t>
      </w:r>
      <w:r w:rsidR="0073212C" w:rsidRPr="00810763">
        <w:rPr>
          <w:rFonts w:cs="Arial"/>
          <w:iCs/>
          <w:vertAlign w:val="superscript"/>
          <w:lang w:val="es-ES"/>
        </w:rPr>
        <w:t>a</w:t>
      </w:r>
      <w:r w:rsidR="0073212C" w:rsidRPr="00810763">
        <w:rPr>
          <w:rFonts w:cs="Arial"/>
          <w:iCs/>
          <w:lang w:val="es-ES"/>
        </w:rPr>
        <w:t xml:space="preserve"> Reunión;</w:t>
      </w:r>
    </w:p>
    <w:p w14:paraId="775B77C5" w14:textId="77777777" w:rsidR="002061B9" w:rsidRPr="00810763" w:rsidRDefault="002061B9" w:rsidP="006C0FAE">
      <w:pPr>
        <w:pStyle w:val="ListParagraph"/>
        <w:spacing w:after="0"/>
        <w:ind w:left="1080" w:hanging="360"/>
        <w:rPr>
          <w:rFonts w:cs="Arial"/>
          <w:lang w:val="es-ES"/>
        </w:rPr>
      </w:pPr>
    </w:p>
    <w:p w14:paraId="2D4CD386" w14:textId="57E1CEB3" w:rsidR="002061B9" w:rsidRPr="00810763" w:rsidRDefault="002061B9" w:rsidP="00FF2C7B">
      <w:pPr>
        <w:widowControl w:val="0"/>
        <w:numPr>
          <w:ilvl w:val="0"/>
          <w:numId w:val="9"/>
        </w:numPr>
        <w:autoSpaceDE w:val="0"/>
        <w:autoSpaceDN w:val="0"/>
        <w:adjustRightInd w:val="0"/>
        <w:spacing w:after="0" w:line="240" w:lineRule="auto"/>
        <w:ind w:left="1080"/>
        <w:jc w:val="both"/>
        <w:rPr>
          <w:rFonts w:cs="Arial"/>
          <w:lang w:val="es-ES"/>
        </w:rPr>
      </w:pPr>
      <w:r w:rsidRPr="00810763">
        <w:rPr>
          <w:rFonts w:cs="Arial"/>
          <w:lang w:val="es-ES"/>
        </w:rPr>
        <w:t>Apoyar al Consejo Científico en la organización de un taller internacional presencial sobre especies migratorias y cambio climático;</w:t>
      </w:r>
      <w:r w:rsidR="00EC62E3" w:rsidRPr="00810763">
        <w:rPr>
          <w:rFonts w:cs="Arial"/>
          <w:lang w:val="es-ES"/>
        </w:rPr>
        <w:t xml:space="preserve"> </w:t>
      </w:r>
      <w:r w:rsidRPr="00810763">
        <w:rPr>
          <w:rFonts w:cs="Arial"/>
          <w:lang w:val="es-ES"/>
        </w:rPr>
        <w:t xml:space="preserve"> </w:t>
      </w:r>
    </w:p>
    <w:p w14:paraId="461B2862" w14:textId="77777777" w:rsidR="00C819F6" w:rsidRPr="00810763" w:rsidRDefault="00C819F6" w:rsidP="006C0FAE">
      <w:pPr>
        <w:spacing w:after="0" w:line="240" w:lineRule="auto"/>
        <w:ind w:left="1080" w:hanging="360"/>
        <w:jc w:val="both"/>
        <w:rPr>
          <w:rFonts w:cs="Arial"/>
          <w:lang w:val="es-ES"/>
        </w:rPr>
      </w:pPr>
    </w:p>
    <w:p w14:paraId="1AE916D7" w14:textId="3CEF40A3" w:rsidR="00C819F6" w:rsidRPr="00810763" w:rsidRDefault="00C819F6" w:rsidP="00FF2C7B">
      <w:pPr>
        <w:widowControl w:val="0"/>
        <w:numPr>
          <w:ilvl w:val="0"/>
          <w:numId w:val="9"/>
        </w:numPr>
        <w:autoSpaceDE w:val="0"/>
        <w:autoSpaceDN w:val="0"/>
        <w:adjustRightInd w:val="0"/>
        <w:spacing w:after="0" w:line="240" w:lineRule="auto"/>
        <w:ind w:left="1080"/>
        <w:jc w:val="both"/>
        <w:rPr>
          <w:rFonts w:cs="Arial"/>
          <w:lang w:val="es-ES"/>
        </w:rPr>
      </w:pPr>
      <w:r w:rsidRPr="00810763">
        <w:rPr>
          <w:rFonts w:cs="Arial"/>
          <w:lang w:val="es-ES"/>
        </w:rPr>
        <w:t>Informar al Comité de sesiones del Consejo Científico en sus reuniones previas a la COP15, y a la Conferencia de las Partes en su 15.</w:t>
      </w:r>
      <w:r w:rsidRPr="00810763">
        <w:rPr>
          <w:rFonts w:cs="Arial"/>
          <w:vertAlign w:val="superscript"/>
          <w:lang w:val="es-ES"/>
        </w:rPr>
        <w:t>a</w:t>
      </w:r>
      <w:r w:rsidRPr="00810763">
        <w:rPr>
          <w:rFonts w:cs="Arial"/>
          <w:lang w:val="es-ES"/>
        </w:rPr>
        <w:t xml:space="preserve"> reunión, acerca de los avances realizados en la implementación de la presente Decisión.</w:t>
      </w:r>
    </w:p>
    <w:p w14:paraId="7B1DE468" w14:textId="77777777" w:rsidR="00C819F6" w:rsidRPr="00810763" w:rsidRDefault="00C819F6" w:rsidP="00C819F6">
      <w:pPr>
        <w:spacing w:after="0" w:line="240" w:lineRule="auto"/>
        <w:jc w:val="both"/>
        <w:rPr>
          <w:rFonts w:cs="Arial"/>
          <w:lang w:val="es-ES"/>
        </w:rPr>
      </w:pPr>
    </w:p>
    <w:p w14:paraId="6798E79A" w14:textId="7B18201C" w:rsidR="006C0FAE" w:rsidRDefault="006C0FAE">
      <w:pPr>
        <w:rPr>
          <w:lang w:val="es-ES"/>
        </w:rPr>
      </w:pPr>
      <w:r>
        <w:rPr>
          <w:lang w:val="es-ES"/>
        </w:rPr>
        <w:br w:type="page"/>
      </w:r>
    </w:p>
    <w:p w14:paraId="6794BE97" w14:textId="77777777" w:rsidR="00C819F6" w:rsidRPr="00810763" w:rsidRDefault="00C819F6" w:rsidP="00C819F6">
      <w:pPr>
        <w:rPr>
          <w:lang w:val="es-ES"/>
        </w:rPr>
      </w:pPr>
    </w:p>
    <w:p w14:paraId="6FF9F481" w14:textId="77777777" w:rsidR="00C819F6" w:rsidRPr="00810763" w:rsidRDefault="00C819F6" w:rsidP="00C819F6">
      <w:pPr>
        <w:pStyle w:val="Secondnumbering"/>
        <w:numPr>
          <w:ilvl w:val="0"/>
          <w:numId w:val="0"/>
        </w:numPr>
        <w:jc w:val="center"/>
        <w:rPr>
          <w:b/>
          <w:bCs/>
          <w:lang w:val="es-ES"/>
        </w:rPr>
      </w:pPr>
      <w:bookmarkStart w:id="5" w:name="_Hlk134797420"/>
      <w:r w:rsidRPr="00810763">
        <w:rPr>
          <w:b/>
          <w:bCs/>
          <w:i/>
          <w:iCs/>
          <w:lang w:val="es-ES"/>
        </w:rPr>
        <w:t>Proyecto</w:t>
      </w:r>
      <w:r w:rsidRPr="00810763">
        <w:rPr>
          <w:b/>
          <w:bCs/>
          <w:lang w:val="es-ES"/>
        </w:rPr>
        <w:t xml:space="preserve"> DE LOS TÉRMINOS DE REFERENCIA DEL GRUPO DE TRABAJO DEL CONSEJO CIENTÍFICO DE LA CMS</w:t>
      </w:r>
    </w:p>
    <w:p w14:paraId="6325F8D7" w14:textId="77777777" w:rsidR="00C819F6" w:rsidRPr="00810763" w:rsidRDefault="00C819F6" w:rsidP="00C819F6">
      <w:pPr>
        <w:pStyle w:val="Secondnumbering"/>
        <w:numPr>
          <w:ilvl w:val="0"/>
          <w:numId w:val="0"/>
        </w:numPr>
        <w:jc w:val="center"/>
        <w:rPr>
          <w:b/>
          <w:bCs/>
          <w:lang w:val="es-ES"/>
        </w:rPr>
      </w:pPr>
      <w:r w:rsidRPr="00810763">
        <w:rPr>
          <w:b/>
          <w:bCs/>
          <w:lang w:val="es-ES"/>
        </w:rPr>
        <w:t>SOBRE CAMBIO CLIMÁTICO Y ESPECIES MIGRATORIAS</w:t>
      </w:r>
    </w:p>
    <w:p w14:paraId="42C8333C" w14:textId="77777777" w:rsidR="00C819F6" w:rsidRPr="00810763" w:rsidRDefault="00C819F6" w:rsidP="00C819F6">
      <w:pPr>
        <w:pStyle w:val="Secondnumbering"/>
        <w:numPr>
          <w:ilvl w:val="0"/>
          <w:numId w:val="0"/>
        </w:numPr>
        <w:rPr>
          <w:b/>
          <w:bCs/>
          <w:lang w:val="es-ES"/>
        </w:rPr>
      </w:pPr>
    </w:p>
    <w:p w14:paraId="15626A8D" w14:textId="5047A966" w:rsidR="00C819F6" w:rsidRPr="00810763" w:rsidRDefault="00C819F6" w:rsidP="002E7111">
      <w:pPr>
        <w:pStyle w:val="Secondnumbering"/>
        <w:numPr>
          <w:ilvl w:val="0"/>
          <w:numId w:val="0"/>
        </w:numPr>
        <w:jc w:val="both"/>
        <w:rPr>
          <w:lang w:val="es-ES"/>
        </w:rPr>
      </w:pPr>
      <w:r w:rsidRPr="00810763">
        <w:rPr>
          <w:lang w:val="es-ES"/>
        </w:rPr>
        <w:t>La 14.</w:t>
      </w:r>
      <w:r w:rsidRPr="00810763">
        <w:rPr>
          <w:vertAlign w:val="superscript"/>
          <w:lang w:val="es-ES"/>
        </w:rPr>
        <w:t>a</w:t>
      </w:r>
      <w:r w:rsidRPr="00810763">
        <w:rPr>
          <w:lang w:val="es-ES"/>
        </w:rPr>
        <w:t xml:space="preserve"> reunión de la Conferencia de las Partes decidió reanudar un Grupo de Trabajo dependiente del Consejo Científico sobre Cambio Climático y Especies Migratorias</w:t>
      </w:r>
      <w:r w:rsidR="00AF2C16">
        <w:rPr>
          <w:lang w:val="es-ES"/>
        </w:rPr>
        <w:t>. E</w:t>
      </w:r>
      <w:r w:rsidRPr="00810763">
        <w:rPr>
          <w:lang w:val="es-ES"/>
        </w:rPr>
        <w:t xml:space="preserve">l objetivo </w:t>
      </w:r>
      <w:r w:rsidR="00E57576">
        <w:rPr>
          <w:lang w:val="es-ES"/>
        </w:rPr>
        <w:t>es</w:t>
      </w:r>
      <w:r w:rsidRPr="00810763">
        <w:rPr>
          <w:lang w:val="es-ES"/>
        </w:rPr>
        <w:t xml:space="preserve"> </w:t>
      </w:r>
      <w:r w:rsidR="002A798C">
        <w:rPr>
          <w:lang w:val="es-ES"/>
        </w:rPr>
        <w:t>potenciar</w:t>
      </w:r>
      <w:r w:rsidRPr="00810763">
        <w:rPr>
          <w:lang w:val="es-ES"/>
        </w:rPr>
        <w:t xml:space="preserve"> el conocimiento científico de los problemas del cambio climático en relación con las especies migratorias y </w:t>
      </w:r>
      <w:r w:rsidR="002A798C">
        <w:rPr>
          <w:lang w:val="es-ES"/>
        </w:rPr>
        <w:t xml:space="preserve">entregar </w:t>
      </w:r>
      <w:r w:rsidRPr="00810763">
        <w:rPr>
          <w:lang w:val="es-ES"/>
        </w:rPr>
        <w:t>asesora</w:t>
      </w:r>
      <w:r w:rsidR="002A798C">
        <w:rPr>
          <w:lang w:val="es-ES"/>
        </w:rPr>
        <w:t>miento</w:t>
      </w:r>
      <w:r w:rsidRPr="00810763">
        <w:rPr>
          <w:lang w:val="es-ES"/>
        </w:rPr>
        <w:t xml:space="preserve"> a las Partes sobre las acciones que pueden adoptar para mitigar los impactos del cambio climático sobre dichas especies</w:t>
      </w:r>
      <w:r w:rsidR="00892081">
        <w:rPr>
          <w:lang w:val="es-ES"/>
        </w:rPr>
        <w:t xml:space="preserve"> </w:t>
      </w:r>
      <w:r w:rsidR="00892081" w:rsidRPr="00892081">
        <w:rPr>
          <w:lang w:val="es-ES"/>
        </w:rPr>
        <w:t>y promover los beneficios de la conservación de las especies migratorias para potenciar la lucha contra el cambio climático.</w:t>
      </w:r>
      <w:r w:rsidRPr="00810763">
        <w:rPr>
          <w:lang w:val="es-ES"/>
        </w:rPr>
        <w:t xml:space="preserve"> </w:t>
      </w:r>
    </w:p>
    <w:p w14:paraId="7B9E7052" w14:textId="77777777" w:rsidR="00C819F6" w:rsidRPr="00810763" w:rsidRDefault="00C819F6" w:rsidP="002E7111">
      <w:pPr>
        <w:pStyle w:val="Secondnumbering"/>
        <w:numPr>
          <w:ilvl w:val="0"/>
          <w:numId w:val="0"/>
        </w:numPr>
        <w:jc w:val="both"/>
        <w:rPr>
          <w:lang w:val="es-ES"/>
        </w:rPr>
      </w:pPr>
    </w:p>
    <w:p w14:paraId="0847F679" w14:textId="77777777" w:rsidR="00C819F6" w:rsidRPr="00810763" w:rsidRDefault="00C819F6" w:rsidP="002E7111">
      <w:pPr>
        <w:pStyle w:val="Secondnumbering"/>
        <w:numPr>
          <w:ilvl w:val="0"/>
          <w:numId w:val="0"/>
        </w:numPr>
        <w:jc w:val="both"/>
        <w:rPr>
          <w:lang w:val="es-ES"/>
        </w:rPr>
      </w:pPr>
    </w:p>
    <w:p w14:paraId="4BC73D06" w14:textId="77777777" w:rsidR="00C819F6" w:rsidRPr="00810763" w:rsidRDefault="00C819F6" w:rsidP="002E7111">
      <w:pPr>
        <w:pStyle w:val="Secondnumbering"/>
        <w:numPr>
          <w:ilvl w:val="0"/>
          <w:numId w:val="0"/>
        </w:numPr>
        <w:jc w:val="both"/>
        <w:rPr>
          <w:b/>
          <w:bCs/>
          <w:lang w:val="es-ES"/>
        </w:rPr>
      </w:pPr>
      <w:r w:rsidRPr="00810763">
        <w:rPr>
          <w:b/>
          <w:bCs/>
          <w:lang w:val="es-ES"/>
        </w:rPr>
        <w:t xml:space="preserve">1. Antecedentes </w:t>
      </w:r>
    </w:p>
    <w:p w14:paraId="357CEA71" w14:textId="77777777" w:rsidR="00C819F6" w:rsidRPr="00810763" w:rsidRDefault="00C819F6" w:rsidP="002E7111">
      <w:pPr>
        <w:pStyle w:val="Secondnumbering"/>
        <w:numPr>
          <w:ilvl w:val="0"/>
          <w:numId w:val="0"/>
        </w:numPr>
        <w:jc w:val="both"/>
        <w:rPr>
          <w:lang w:val="es-ES"/>
        </w:rPr>
      </w:pPr>
    </w:p>
    <w:p w14:paraId="143AD409" w14:textId="672F1D8A" w:rsidR="00C819F6" w:rsidRPr="00810763" w:rsidRDefault="00C819F6" w:rsidP="002E7111">
      <w:pPr>
        <w:pStyle w:val="Secondnumbering"/>
        <w:numPr>
          <w:ilvl w:val="0"/>
          <w:numId w:val="0"/>
        </w:numPr>
        <w:jc w:val="both"/>
        <w:rPr>
          <w:lang w:val="es-ES"/>
        </w:rPr>
      </w:pPr>
      <w:r w:rsidRPr="00810763">
        <w:rPr>
          <w:lang w:val="es-ES"/>
        </w:rPr>
        <w:t>El cambio climático es una presión fundamental que afecta a las especies migratorias.</w:t>
      </w:r>
      <w:r w:rsidR="00EC62E3" w:rsidRPr="00810763">
        <w:rPr>
          <w:lang w:val="es-ES"/>
        </w:rPr>
        <w:t xml:space="preserve"> </w:t>
      </w:r>
      <w:r w:rsidRPr="00810763">
        <w:rPr>
          <w:lang w:val="es-ES"/>
        </w:rPr>
        <w:t>Ante la crisis de la biodiversidad, cada vez se presta más atención e importancia a la función que desempeña el cambio climático en la conservación de la naturaleza.</w:t>
      </w:r>
      <w:r w:rsidR="00EC62E3" w:rsidRPr="00810763">
        <w:rPr>
          <w:lang w:val="es-ES"/>
        </w:rPr>
        <w:t xml:space="preserve"> </w:t>
      </w:r>
      <w:r w:rsidRPr="00810763">
        <w:rPr>
          <w:lang w:val="es-ES"/>
        </w:rPr>
        <w:t>La 14ª Reunión de la Conferencia de las Partes de la CMS (COP14) adoptó una Resolución revisada y varias Decisiones sobre el cambio climático y las especies migratorias.</w:t>
      </w:r>
    </w:p>
    <w:p w14:paraId="2FE50EB9" w14:textId="77777777" w:rsidR="00C819F6" w:rsidRPr="00810763" w:rsidRDefault="00C819F6" w:rsidP="002E7111">
      <w:pPr>
        <w:pStyle w:val="Secondnumbering"/>
        <w:numPr>
          <w:ilvl w:val="0"/>
          <w:numId w:val="0"/>
        </w:numPr>
        <w:jc w:val="both"/>
        <w:rPr>
          <w:lang w:val="es-ES"/>
        </w:rPr>
      </w:pPr>
    </w:p>
    <w:p w14:paraId="0172A48E" w14:textId="77777777" w:rsidR="00C819F6" w:rsidRPr="00810763" w:rsidRDefault="00C819F6" w:rsidP="002E7111">
      <w:pPr>
        <w:pStyle w:val="Secondnumbering"/>
        <w:numPr>
          <w:ilvl w:val="0"/>
          <w:numId w:val="0"/>
        </w:numPr>
        <w:jc w:val="both"/>
        <w:rPr>
          <w:lang w:val="es-ES"/>
        </w:rPr>
      </w:pPr>
    </w:p>
    <w:p w14:paraId="261F8ACB" w14:textId="77777777" w:rsidR="00C819F6" w:rsidRPr="00810763" w:rsidRDefault="00C819F6" w:rsidP="002E7111">
      <w:pPr>
        <w:pStyle w:val="Secondnumbering"/>
        <w:numPr>
          <w:ilvl w:val="0"/>
          <w:numId w:val="0"/>
        </w:numPr>
        <w:jc w:val="both"/>
        <w:rPr>
          <w:b/>
          <w:bCs/>
          <w:lang w:val="es-ES"/>
        </w:rPr>
      </w:pPr>
      <w:r w:rsidRPr="00810763">
        <w:rPr>
          <w:b/>
          <w:bCs/>
          <w:lang w:val="es-ES"/>
        </w:rPr>
        <w:t xml:space="preserve">2. Propósito </w:t>
      </w:r>
    </w:p>
    <w:p w14:paraId="231C51DC" w14:textId="77777777" w:rsidR="00C819F6" w:rsidRPr="00810763" w:rsidRDefault="00C819F6" w:rsidP="002E7111">
      <w:pPr>
        <w:pStyle w:val="Secondnumbering"/>
        <w:numPr>
          <w:ilvl w:val="0"/>
          <w:numId w:val="0"/>
        </w:numPr>
        <w:jc w:val="both"/>
        <w:rPr>
          <w:lang w:val="es-ES"/>
        </w:rPr>
      </w:pPr>
    </w:p>
    <w:p w14:paraId="107D282C" w14:textId="77777777" w:rsidR="00C819F6" w:rsidRPr="00810763" w:rsidRDefault="00C819F6" w:rsidP="002E7111">
      <w:pPr>
        <w:pStyle w:val="Secondnumbering"/>
        <w:numPr>
          <w:ilvl w:val="0"/>
          <w:numId w:val="0"/>
        </w:numPr>
        <w:ind w:left="284" w:hanging="284"/>
        <w:jc w:val="both"/>
        <w:rPr>
          <w:lang w:val="es-ES"/>
        </w:rPr>
      </w:pPr>
      <w:r w:rsidRPr="00810763">
        <w:rPr>
          <w:lang w:val="es-ES"/>
        </w:rPr>
        <w:t xml:space="preserve">A. El Grupo de Trabajo apoyará la implementación de las Resoluciones y Decisiones correspondientes dirigidas al Consejo Científico, tal y como figuran en el Programa de Trabajo del Comité de Sesiones. </w:t>
      </w:r>
    </w:p>
    <w:p w14:paraId="2C7AE781" w14:textId="77777777" w:rsidR="00C819F6" w:rsidRPr="00810763" w:rsidRDefault="00C819F6" w:rsidP="002E7111">
      <w:pPr>
        <w:pStyle w:val="Secondnumbering"/>
        <w:numPr>
          <w:ilvl w:val="0"/>
          <w:numId w:val="0"/>
        </w:numPr>
        <w:ind w:left="284" w:hanging="284"/>
        <w:jc w:val="both"/>
        <w:rPr>
          <w:lang w:val="es-ES"/>
        </w:rPr>
      </w:pPr>
    </w:p>
    <w:p w14:paraId="021014F3" w14:textId="39BBA40C" w:rsidR="00C819F6" w:rsidRPr="00810763" w:rsidRDefault="00C819F6" w:rsidP="002E7111">
      <w:pPr>
        <w:pStyle w:val="Secondnumbering"/>
        <w:numPr>
          <w:ilvl w:val="0"/>
          <w:numId w:val="0"/>
        </w:numPr>
        <w:ind w:left="284" w:hanging="284"/>
        <w:jc w:val="both"/>
        <w:rPr>
          <w:lang w:val="es-ES"/>
        </w:rPr>
      </w:pPr>
      <w:r w:rsidRPr="00810763">
        <w:rPr>
          <w:lang w:val="es-ES"/>
        </w:rPr>
        <w:t xml:space="preserve">B. El Grupo de Trabajo apoyará la implementación por parte de la CMS de los objetivos y metas relacionados con el cambio climático dentro del Plan Estratégico para las Especies Migratorias, </w:t>
      </w:r>
      <w:r w:rsidRPr="006C0FAE">
        <w:rPr>
          <w:lang w:val="es-ES"/>
        </w:rPr>
        <w:t>2023-20xx</w:t>
      </w:r>
      <w:r w:rsidRPr="00810763">
        <w:rPr>
          <w:lang w:val="es-ES"/>
        </w:rPr>
        <w:t xml:space="preserve"> así como el </w:t>
      </w:r>
      <w:hyperlink r:id="rId34" w:history="1">
        <w:r w:rsidRPr="00810763">
          <w:rPr>
            <w:rStyle w:val="Hyperlink"/>
            <w:lang w:val="es-ES"/>
          </w:rPr>
          <w:t>Marco Global de Biodiversidad Kunming-Montreal</w:t>
        </w:r>
      </w:hyperlink>
      <w:r w:rsidRPr="00810763">
        <w:rPr>
          <w:lang w:val="es-ES"/>
        </w:rPr>
        <w:t xml:space="preserve"> y el desarrollo posterior de su </w:t>
      </w:r>
      <w:hyperlink r:id="rId35" w:history="1">
        <w:r w:rsidRPr="00810763">
          <w:rPr>
            <w:rStyle w:val="Hyperlink"/>
            <w:lang w:val="es-ES"/>
          </w:rPr>
          <w:t>marco de seguimiento</w:t>
        </w:r>
      </w:hyperlink>
      <w:r w:rsidR="009F2420">
        <w:rPr>
          <w:lang w:val="es-ES"/>
        </w:rPr>
        <w:t xml:space="preserve"> y </w:t>
      </w:r>
      <w:r w:rsidR="00EC719E" w:rsidRPr="00EC719E">
        <w:rPr>
          <w:lang w:val="es-ES"/>
        </w:rPr>
        <w:t>y, en su caso, la CMNUCC y el Acuerdo de París</w:t>
      </w:r>
      <w:r w:rsidR="00EC719E">
        <w:rPr>
          <w:lang w:val="es-ES"/>
        </w:rPr>
        <w:t>.</w:t>
      </w:r>
      <w:r w:rsidRPr="00810763">
        <w:rPr>
          <w:lang w:val="es-ES"/>
        </w:rPr>
        <w:t xml:space="preserve"> </w:t>
      </w:r>
    </w:p>
    <w:p w14:paraId="3E005846" w14:textId="77777777" w:rsidR="00C819F6" w:rsidRPr="00810763" w:rsidRDefault="00C819F6" w:rsidP="002E7111">
      <w:pPr>
        <w:pStyle w:val="Secondnumbering"/>
        <w:numPr>
          <w:ilvl w:val="0"/>
          <w:numId w:val="0"/>
        </w:numPr>
        <w:ind w:left="284" w:hanging="284"/>
        <w:jc w:val="both"/>
        <w:rPr>
          <w:lang w:val="es-ES"/>
        </w:rPr>
      </w:pPr>
    </w:p>
    <w:p w14:paraId="2E475B26" w14:textId="77777777" w:rsidR="00C819F6" w:rsidRPr="00810763" w:rsidRDefault="00C819F6" w:rsidP="002E7111">
      <w:pPr>
        <w:pStyle w:val="Secondnumbering"/>
        <w:numPr>
          <w:ilvl w:val="0"/>
          <w:numId w:val="0"/>
        </w:numPr>
        <w:ind w:left="284" w:hanging="284"/>
        <w:jc w:val="both"/>
        <w:rPr>
          <w:lang w:val="es-ES"/>
        </w:rPr>
      </w:pPr>
      <w:r w:rsidRPr="00810763">
        <w:rPr>
          <w:lang w:val="es-ES"/>
        </w:rPr>
        <w:t xml:space="preserve">C. El Grupo de Trabajo proporcionará una plataforma para debatir e intercambiar información relacionada con la CMS y los descubrimientos científicos sobre asuntos relacionados con el cambio climático. </w:t>
      </w:r>
    </w:p>
    <w:p w14:paraId="02808E36" w14:textId="77777777" w:rsidR="00C819F6" w:rsidRPr="00810763" w:rsidRDefault="00C819F6" w:rsidP="002E7111">
      <w:pPr>
        <w:pStyle w:val="Secondnumbering"/>
        <w:numPr>
          <w:ilvl w:val="0"/>
          <w:numId w:val="0"/>
        </w:numPr>
        <w:ind w:left="284" w:hanging="284"/>
        <w:jc w:val="both"/>
        <w:rPr>
          <w:lang w:val="es-ES"/>
        </w:rPr>
      </w:pPr>
    </w:p>
    <w:p w14:paraId="18DC5316" w14:textId="11DD5B82" w:rsidR="00C819F6" w:rsidRPr="00810763" w:rsidRDefault="00C819F6" w:rsidP="002E7111">
      <w:pPr>
        <w:pStyle w:val="Secondnumbering"/>
        <w:numPr>
          <w:ilvl w:val="0"/>
          <w:numId w:val="0"/>
        </w:numPr>
        <w:ind w:left="284" w:hanging="284"/>
        <w:jc w:val="both"/>
        <w:rPr>
          <w:lang w:val="es-ES"/>
        </w:rPr>
      </w:pPr>
      <w:r w:rsidRPr="00810763">
        <w:rPr>
          <w:lang w:val="es-ES"/>
        </w:rPr>
        <w:t xml:space="preserve">D. El </w:t>
      </w:r>
      <w:r w:rsidR="00DF3B0D">
        <w:rPr>
          <w:lang w:val="es-ES"/>
        </w:rPr>
        <w:t>G</w:t>
      </w:r>
      <w:r w:rsidRPr="00810763">
        <w:rPr>
          <w:lang w:val="es-ES"/>
        </w:rPr>
        <w:t xml:space="preserve">rupo de trabajo asesorará sobre la actualización de la página web de la CMS sobre el cambio climático </w:t>
      </w:r>
      <w:hyperlink r:id="rId36" w:history="1">
        <w:r w:rsidRPr="00810763">
          <w:rPr>
            <w:rStyle w:val="Hyperlink"/>
            <w:lang w:val="es-ES"/>
          </w:rPr>
          <w:t>https://www.cms.int/en/workinggroup/working-group-climate-change</w:t>
        </w:r>
      </w:hyperlink>
      <w:r w:rsidRPr="00810763">
        <w:rPr>
          <w:lang w:val="es-ES"/>
        </w:rPr>
        <w:t xml:space="preserve">. </w:t>
      </w:r>
    </w:p>
    <w:p w14:paraId="3FD1C373" w14:textId="77777777" w:rsidR="00C819F6" w:rsidRPr="00810763" w:rsidRDefault="00C819F6" w:rsidP="002E7111">
      <w:pPr>
        <w:pStyle w:val="Secondnumbering"/>
        <w:numPr>
          <w:ilvl w:val="0"/>
          <w:numId w:val="0"/>
        </w:numPr>
        <w:jc w:val="both"/>
        <w:rPr>
          <w:lang w:val="es-ES"/>
        </w:rPr>
      </w:pPr>
    </w:p>
    <w:p w14:paraId="6D43E5B8" w14:textId="77777777" w:rsidR="00C819F6" w:rsidRPr="00810763" w:rsidRDefault="00C819F6" w:rsidP="002E7111">
      <w:pPr>
        <w:pStyle w:val="Secondnumbering"/>
        <w:numPr>
          <w:ilvl w:val="0"/>
          <w:numId w:val="0"/>
        </w:numPr>
        <w:jc w:val="both"/>
        <w:rPr>
          <w:lang w:val="es-ES"/>
        </w:rPr>
      </w:pPr>
    </w:p>
    <w:p w14:paraId="60D0C6F7" w14:textId="77777777" w:rsidR="00C819F6" w:rsidRPr="00810763" w:rsidRDefault="00C819F6" w:rsidP="002E7111">
      <w:pPr>
        <w:pStyle w:val="Secondnumbering"/>
        <w:numPr>
          <w:ilvl w:val="0"/>
          <w:numId w:val="0"/>
        </w:numPr>
        <w:jc w:val="both"/>
        <w:rPr>
          <w:b/>
          <w:bCs/>
          <w:lang w:val="es-ES"/>
        </w:rPr>
      </w:pPr>
      <w:r w:rsidRPr="00810763">
        <w:rPr>
          <w:b/>
          <w:bCs/>
          <w:lang w:val="es-ES"/>
        </w:rPr>
        <w:t xml:space="preserve">3. Membresía </w:t>
      </w:r>
    </w:p>
    <w:p w14:paraId="446DED23" w14:textId="77777777" w:rsidR="00C819F6" w:rsidRPr="00810763" w:rsidRDefault="00C819F6" w:rsidP="002E7111">
      <w:pPr>
        <w:pStyle w:val="Secondnumbering"/>
        <w:numPr>
          <w:ilvl w:val="0"/>
          <w:numId w:val="0"/>
        </w:numPr>
        <w:jc w:val="both"/>
        <w:rPr>
          <w:lang w:val="es-ES"/>
        </w:rPr>
      </w:pPr>
    </w:p>
    <w:p w14:paraId="482F37C6" w14:textId="3BF2E90F" w:rsidR="00C819F6" w:rsidRPr="00810763" w:rsidRDefault="00C819F6" w:rsidP="002E7111">
      <w:pPr>
        <w:pStyle w:val="Secondnumbering"/>
        <w:numPr>
          <w:ilvl w:val="0"/>
          <w:numId w:val="0"/>
        </w:numPr>
        <w:ind w:left="284" w:hanging="284"/>
        <w:jc w:val="both"/>
        <w:rPr>
          <w:lang w:val="es-ES"/>
        </w:rPr>
      </w:pPr>
      <w:r w:rsidRPr="00810763">
        <w:rPr>
          <w:lang w:val="es-ES"/>
        </w:rPr>
        <w:t xml:space="preserve">A. Podrán formar parte del Grupo de Trabajo tanto miembros del Consejo Científico como observadores en </w:t>
      </w:r>
      <w:r w:rsidR="00470309">
        <w:rPr>
          <w:lang w:val="es-ES"/>
        </w:rPr>
        <w:t xml:space="preserve">línea </w:t>
      </w:r>
      <w:r w:rsidRPr="00810763">
        <w:rPr>
          <w:lang w:val="es-ES"/>
        </w:rPr>
        <w:t xml:space="preserve">con lo establecido en el Reglamento interno del Consejo Científico. </w:t>
      </w:r>
    </w:p>
    <w:p w14:paraId="567B7B86" w14:textId="77777777" w:rsidR="00C819F6" w:rsidRPr="00810763" w:rsidRDefault="00C819F6" w:rsidP="002E7111">
      <w:pPr>
        <w:pStyle w:val="Secondnumbering"/>
        <w:numPr>
          <w:ilvl w:val="0"/>
          <w:numId w:val="0"/>
        </w:numPr>
        <w:ind w:left="284" w:hanging="284"/>
        <w:jc w:val="both"/>
        <w:rPr>
          <w:lang w:val="es-ES"/>
        </w:rPr>
      </w:pPr>
    </w:p>
    <w:p w14:paraId="5A3EA04A" w14:textId="77777777" w:rsidR="00C819F6" w:rsidRPr="00810763" w:rsidRDefault="00C819F6" w:rsidP="002E7111">
      <w:pPr>
        <w:pStyle w:val="Secondnumbering"/>
        <w:numPr>
          <w:ilvl w:val="0"/>
          <w:numId w:val="0"/>
        </w:numPr>
        <w:ind w:left="284" w:hanging="284"/>
        <w:jc w:val="both"/>
        <w:rPr>
          <w:lang w:val="es-ES"/>
        </w:rPr>
      </w:pPr>
      <w:r w:rsidRPr="00810763">
        <w:rPr>
          <w:lang w:val="es-ES"/>
        </w:rPr>
        <w:t xml:space="preserve">B. El Grupo de Trabajo se esforzará por mantener un equilibrio de género, representación regional y categorías taxonómicas de conocimientos. </w:t>
      </w:r>
    </w:p>
    <w:p w14:paraId="2F982434" w14:textId="77777777" w:rsidR="00C819F6" w:rsidRPr="00810763" w:rsidRDefault="00C819F6" w:rsidP="002E7111">
      <w:pPr>
        <w:pStyle w:val="Secondnumbering"/>
        <w:numPr>
          <w:ilvl w:val="0"/>
          <w:numId w:val="0"/>
        </w:numPr>
        <w:ind w:left="284" w:hanging="284"/>
        <w:jc w:val="both"/>
        <w:rPr>
          <w:lang w:val="es-ES"/>
        </w:rPr>
      </w:pPr>
    </w:p>
    <w:p w14:paraId="7AB1B940" w14:textId="77777777" w:rsidR="00C819F6" w:rsidRPr="00810763" w:rsidRDefault="00C819F6" w:rsidP="002E7111">
      <w:pPr>
        <w:pStyle w:val="Secondnumbering"/>
        <w:numPr>
          <w:ilvl w:val="0"/>
          <w:numId w:val="0"/>
        </w:numPr>
        <w:ind w:left="284" w:hanging="284"/>
        <w:jc w:val="both"/>
        <w:rPr>
          <w:lang w:val="es-ES"/>
        </w:rPr>
      </w:pPr>
      <w:r w:rsidRPr="00810763">
        <w:rPr>
          <w:lang w:val="es-ES"/>
        </w:rPr>
        <w:t xml:space="preserve">C. La participación de los miembros del Grupo de Trabajo es completamente voluntaria. </w:t>
      </w:r>
    </w:p>
    <w:p w14:paraId="0F1CCEB4" w14:textId="77777777" w:rsidR="00C819F6" w:rsidRPr="00810763" w:rsidRDefault="00C819F6" w:rsidP="002E7111">
      <w:pPr>
        <w:pStyle w:val="Secondnumbering"/>
        <w:numPr>
          <w:ilvl w:val="0"/>
          <w:numId w:val="0"/>
        </w:numPr>
        <w:ind w:left="284" w:hanging="284"/>
        <w:jc w:val="both"/>
        <w:rPr>
          <w:lang w:val="es-ES"/>
        </w:rPr>
      </w:pPr>
    </w:p>
    <w:p w14:paraId="5F328C02" w14:textId="77777777" w:rsidR="00C819F6" w:rsidRPr="00810763" w:rsidRDefault="00C819F6" w:rsidP="002E7111">
      <w:pPr>
        <w:pStyle w:val="Secondnumbering"/>
        <w:numPr>
          <w:ilvl w:val="0"/>
          <w:numId w:val="0"/>
        </w:numPr>
        <w:ind w:left="284" w:hanging="284"/>
        <w:jc w:val="both"/>
        <w:rPr>
          <w:lang w:val="es-ES"/>
        </w:rPr>
      </w:pPr>
      <w:r w:rsidRPr="00810763">
        <w:rPr>
          <w:lang w:val="es-ES"/>
        </w:rPr>
        <w:lastRenderedPageBreak/>
        <w:t xml:space="preserve">D. En caso necesario, se podrá invitar de forma puntual a expertos ajenos al Grupo de Trabajo e interesados en contribuir a los objetivos de este para que participen en las reuniones o apoyen tareas específicas. </w:t>
      </w:r>
    </w:p>
    <w:p w14:paraId="3132008B" w14:textId="77777777" w:rsidR="00C819F6" w:rsidRPr="00810763" w:rsidRDefault="00C819F6" w:rsidP="002E7111">
      <w:pPr>
        <w:pStyle w:val="Secondnumbering"/>
        <w:numPr>
          <w:ilvl w:val="0"/>
          <w:numId w:val="0"/>
        </w:numPr>
        <w:jc w:val="both"/>
        <w:rPr>
          <w:lang w:val="es-ES"/>
        </w:rPr>
      </w:pPr>
    </w:p>
    <w:p w14:paraId="664BA9D6" w14:textId="77777777" w:rsidR="00C819F6" w:rsidRPr="00810763" w:rsidRDefault="00C819F6" w:rsidP="002E7111">
      <w:pPr>
        <w:pStyle w:val="Secondnumbering"/>
        <w:numPr>
          <w:ilvl w:val="0"/>
          <w:numId w:val="0"/>
        </w:numPr>
        <w:jc w:val="both"/>
        <w:rPr>
          <w:lang w:val="es-ES"/>
        </w:rPr>
      </w:pPr>
    </w:p>
    <w:p w14:paraId="7FBF72AC" w14:textId="77777777" w:rsidR="00C819F6" w:rsidRPr="00810763" w:rsidRDefault="00C819F6" w:rsidP="002E7111">
      <w:pPr>
        <w:pStyle w:val="Secondnumbering"/>
        <w:keepNext/>
        <w:numPr>
          <w:ilvl w:val="0"/>
          <w:numId w:val="0"/>
        </w:numPr>
        <w:jc w:val="both"/>
        <w:rPr>
          <w:b/>
          <w:bCs/>
          <w:lang w:val="es-ES"/>
        </w:rPr>
      </w:pPr>
      <w:r w:rsidRPr="00810763">
        <w:rPr>
          <w:b/>
          <w:bCs/>
          <w:lang w:val="es-ES"/>
        </w:rPr>
        <w:t xml:space="preserve">4. Organización del trabajo </w:t>
      </w:r>
    </w:p>
    <w:p w14:paraId="6E9F1AF4" w14:textId="77777777" w:rsidR="00C819F6" w:rsidRPr="00810763" w:rsidRDefault="00C819F6" w:rsidP="002E7111">
      <w:pPr>
        <w:pStyle w:val="Secondnumbering"/>
        <w:keepNext/>
        <w:numPr>
          <w:ilvl w:val="0"/>
          <w:numId w:val="0"/>
        </w:numPr>
        <w:jc w:val="both"/>
        <w:rPr>
          <w:lang w:val="es-ES"/>
        </w:rPr>
      </w:pPr>
    </w:p>
    <w:p w14:paraId="68DA0730" w14:textId="0BE5B6BB" w:rsidR="00C819F6" w:rsidRPr="00810763" w:rsidRDefault="00C819F6" w:rsidP="002E7111">
      <w:pPr>
        <w:pStyle w:val="Secondnumbering"/>
        <w:numPr>
          <w:ilvl w:val="0"/>
          <w:numId w:val="0"/>
        </w:numPr>
        <w:ind w:left="284" w:hanging="284"/>
        <w:jc w:val="both"/>
        <w:rPr>
          <w:lang w:val="es-ES"/>
        </w:rPr>
      </w:pPr>
      <w:r w:rsidRPr="00810763">
        <w:rPr>
          <w:lang w:val="es-ES"/>
        </w:rPr>
        <w:t>A. El Grupo de Trabajo estará presidido por el Consejero designado por la COP para el Cambio Climático.</w:t>
      </w:r>
      <w:r w:rsidR="00EC62E3" w:rsidRPr="00810763">
        <w:rPr>
          <w:lang w:val="es-ES"/>
        </w:rPr>
        <w:t xml:space="preserve"> </w:t>
      </w:r>
      <w:r w:rsidRPr="00810763">
        <w:rPr>
          <w:lang w:val="es-ES"/>
        </w:rPr>
        <w:t xml:space="preserve">Si el presidente tiene que abandonar su puesto, se nombrará un nuevo presidente de entre los miembros restantes del Comité de Sesiones/Consejo Científico del Grupo de Trabajo hasta que se nombre un nuevo consejero designado por la COP. </w:t>
      </w:r>
    </w:p>
    <w:p w14:paraId="0F52A2B8" w14:textId="77777777" w:rsidR="00C819F6" w:rsidRPr="00810763" w:rsidRDefault="00C819F6" w:rsidP="002E7111">
      <w:pPr>
        <w:pStyle w:val="Secondnumbering"/>
        <w:numPr>
          <w:ilvl w:val="0"/>
          <w:numId w:val="0"/>
        </w:numPr>
        <w:ind w:left="284" w:hanging="284"/>
        <w:jc w:val="both"/>
        <w:rPr>
          <w:lang w:val="es-ES"/>
        </w:rPr>
      </w:pPr>
    </w:p>
    <w:p w14:paraId="70391DFE" w14:textId="3DC14130" w:rsidR="00C819F6" w:rsidRPr="00810763" w:rsidRDefault="00C819F6" w:rsidP="002E7111">
      <w:pPr>
        <w:pStyle w:val="Secondnumbering"/>
        <w:numPr>
          <w:ilvl w:val="0"/>
          <w:numId w:val="0"/>
        </w:numPr>
        <w:ind w:left="284" w:hanging="284"/>
        <w:jc w:val="both"/>
        <w:rPr>
          <w:lang w:val="es-ES"/>
        </w:rPr>
      </w:pPr>
      <w:r w:rsidRPr="00810763">
        <w:rPr>
          <w:lang w:val="es-ES"/>
        </w:rPr>
        <w:t>B. El Grupo de Trabajo funcionará sobre todo por vía electrónica, se comunicará por correo electrónico y, si procede/está disponible, utilizará un espacio de trabajo exclusivo.</w:t>
      </w:r>
      <w:r w:rsidR="00EC62E3" w:rsidRPr="00810763">
        <w:rPr>
          <w:lang w:val="es-ES"/>
        </w:rPr>
        <w:t xml:space="preserve"> </w:t>
      </w:r>
      <w:r w:rsidRPr="00810763">
        <w:rPr>
          <w:lang w:val="es-ES"/>
        </w:rPr>
        <w:t xml:space="preserve">Las reuniones (tanto presenciales como virtuales) se pueden celebrar al margen de las reuniones del Comité de Sesiones o, si se dispone de recursos, en el período entre sesiones entre las Conferencias de las Partes. </w:t>
      </w:r>
    </w:p>
    <w:p w14:paraId="5A409F78" w14:textId="77777777" w:rsidR="00C819F6" w:rsidRPr="00810763" w:rsidRDefault="00C819F6" w:rsidP="002E7111">
      <w:pPr>
        <w:pStyle w:val="Secondnumbering"/>
        <w:numPr>
          <w:ilvl w:val="0"/>
          <w:numId w:val="0"/>
        </w:numPr>
        <w:ind w:left="284" w:hanging="284"/>
        <w:jc w:val="both"/>
        <w:rPr>
          <w:lang w:val="es-ES"/>
        </w:rPr>
      </w:pPr>
    </w:p>
    <w:p w14:paraId="7C32A4B8" w14:textId="77777777" w:rsidR="00C819F6" w:rsidRPr="00810763" w:rsidRDefault="00C819F6" w:rsidP="002E7111">
      <w:pPr>
        <w:pStyle w:val="Secondnumbering"/>
        <w:numPr>
          <w:ilvl w:val="0"/>
          <w:numId w:val="0"/>
        </w:numPr>
        <w:ind w:left="284" w:hanging="284"/>
        <w:jc w:val="both"/>
        <w:rPr>
          <w:lang w:val="es-ES"/>
        </w:rPr>
      </w:pPr>
      <w:r w:rsidRPr="00810763">
        <w:rPr>
          <w:lang w:val="es-ES"/>
        </w:rPr>
        <w:t xml:space="preserve">C. El presidente del Grupo de Trabajo informará sobre los avances al Comité de Sesiones. </w:t>
      </w:r>
    </w:p>
    <w:p w14:paraId="3DE616C9" w14:textId="77777777" w:rsidR="00C819F6" w:rsidRPr="00810763" w:rsidRDefault="00C819F6" w:rsidP="002E7111">
      <w:pPr>
        <w:pStyle w:val="Secondnumbering"/>
        <w:numPr>
          <w:ilvl w:val="0"/>
          <w:numId w:val="0"/>
        </w:numPr>
        <w:ind w:left="284" w:hanging="284"/>
        <w:jc w:val="both"/>
        <w:rPr>
          <w:lang w:val="es-ES"/>
        </w:rPr>
      </w:pPr>
    </w:p>
    <w:p w14:paraId="3F05053F" w14:textId="77777777" w:rsidR="00C819F6" w:rsidRPr="00810763" w:rsidRDefault="00C819F6" w:rsidP="002E7111">
      <w:pPr>
        <w:pStyle w:val="Secondnumbering"/>
        <w:numPr>
          <w:ilvl w:val="0"/>
          <w:numId w:val="0"/>
        </w:numPr>
        <w:ind w:left="284" w:hanging="284"/>
        <w:jc w:val="both"/>
        <w:rPr>
          <w:lang w:val="es-ES"/>
        </w:rPr>
      </w:pPr>
      <w:r w:rsidRPr="00810763">
        <w:rPr>
          <w:lang w:val="es-ES"/>
        </w:rPr>
        <w:t xml:space="preserve">D. La Secretaría de la CMS apoyará y facilitará la coordinación de las actividades y la organización de las reuniones del Grupo de Trabajo. </w:t>
      </w:r>
    </w:p>
    <w:p w14:paraId="3EA70EC3" w14:textId="77777777" w:rsidR="00C819F6" w:rsidRPr="00810763" w:rsidRDefault="00C819F6" w:rsidP="002E7111">
      <w:pPr>
        <w:pStyle w:val="Secondnumbering"/>
        <w:numPr>
          <w:ilvl w:val="0"/>
          <w:numId w:val="0"/>
        </w:numPr>
        <w:jc w:val="both"/>
        <w:rPr>
          <w:lang w:val="es-ES"/>
        </w:rPr>
      </w:pPr>
    </w:p>
    <w:p w14:paraId="29EE369E" w14:textId="77777777" w:rsidR="00C819F6" w:rsidRPr="00810763" w:rsidRDefault="00C819F6" w:rsidP="002E7111">
      <w:pPr>
        <w:pStyle w:val="Secondnumbering"/>
        <w:numPr>
          <w:ilvl w:val="0"/>
          <w:numId w:val="0"/>
        </w:numPr>
        <w:jc w:val="both"/>
        <w:rPr>
          <w:lang w:val="es-ES"/>
        </w:rPr>
      </w:pPr>
    </w:p>
    <w:p w14:paraId="32B214D4" w14:textId="77777777" w:rsidR="00C819F6" w:rsidRPr="00810763" w:rsidRDefault="00C819F6" w:rsidP="002E7111">
      <w:pPr>
        <w:pStyle w:val="Secondnumbering"/>
        <w:numPr>
          <w:ilvl w:val="0"/>
          <w:numId w:val="0"/>
        </w:numPr>
        <w:jc w:val="both"/>
        <w:rPr>
          <w:b/>
          <w:bCs/>
          <w:lang w:val="es-ES"/>
        </w:rPr>
      </w:pPr>
      <w:r w:rsidRPr="00810763">
        <w:rPr>
          <w:b/>
          <w:bCs/>
          <w:lang w:val="es-ES"/>
        </w:rPr>
        <w:t xml:space="preserve">5. Duración </w:t>
      </w:r>
    </w:p>
    <w:p w14:paraId="74D5E327" w14:textId="77777777" w:rsidR="00C819F6" w:rsidRPr="00810763" w:rsidRDefault="00C819F6" w:rsidP="002E7111">
      <w:pPr>
        <w:pStyle w:val="Secondnumbering"/>
        <w:numPr>
          <w:ilvl w:val="0"/>
          <w:numId w:val="0"/>
        </w:numPr>
        <w:jc w:val="both"/>
        <w:rPr>
          <w:lang w:val="es-ES"/>
        </w:rPr>
      </w:pPr>
    </w:p>
    <w:p w14:paraId="4C783CB6" w14:textId="11B7F49E" w:rsidR="00C819F6" w:rsidRPr="00810763" w:rsidRDefault="00C819F6" w:rsidP="002E7111">
      <w:pPr>
        <w:pStyle w:val="Secondnumbering"/>
        <w:numPr>
          <w:ilvl w:val="0"/>
          <w:numId w:val="0"/>
        </w:numPr>
        <w:jc w:val="both"/>
        <w:rPr>
          <w:lang w:val="es-ES"/>
        </w:rPr>
      </w:pPr>
      <w:r w:rsidRPr="00810763">
        <w:rPr>
          <w:lang w:val="es-ES"/>
        </w:rPr>
        <w:t>El Grupo de Trabajo se mantendrá hasta la 15.</w:t>
      </w:r>
      <w:r w:rsidRPr="00810763">
        <w:rPr>
          <w:vertAlign w:val="superscript"/>
          <w:lang w:val="es-ES"/>
        </w:rPr>
        <w:t>a</w:t>
      </w:r>
      <w:r w:rsidRPr="00810763">
        <w:rPr>
          <w:lang w:val="es-ES"/>
        </w:rPr>
        <w:t xml:space="preserve"> reunión de la Conferencia de las Partes, momento en el que las Partes decidirán si el grupo debe continuar durante el siguiente período entre sesiones sobre la base de un mandato acordado en la COP15.</w:t>
      </w:r>
      <w:r w:rsidR="00EC62E3" w:rsidRPr="00810763">
        <w:rPr>
          <w:lang w:val="es-ES"/>
        </w:rPr>
        <w:t xml:space="preserve"> </w:t>
      </w:r>
    </w:p>
    <w:p w14:paraId="3BBE0189" w14:textId="77777777" w:rsidR="00C819F6" w:rsidRPr="00810763" w:rsidRDefault="00C819F6" w:rsidP="002E7111">
      <w:pPr>
        <w:pStyle w:val="Secondnumbering"/>
        <w:numPr>
          <w:ilvl w:val="0"/>
          <w:numId w:val="0"/>
        </w:numPr>
        <w:jc w:val="both"/>
        <w:rPr>
          <w:lang w:val="es-ES"/>
        </w:rPr>
      </w:pPr>
    </w:p>
    <w:p w14:paraId="034DC26F" w14:textId="77777777" w:rsidR="00C819F6" w:rsidRPr="00810763" w:rsidRDefault="00C819F6" w:rsidP="002E7111">
      <w:pPr>
        <w:pStyle w:val="Secondnumbering"/>
        <w:numPr>
          <w:ilvl w:val="0"/>
          <w:numId w:val="0"/>
        </w:numPr>
        <w:jc w:val="both"/>
        <w:rPr>
          <w:lang w:val="es-ES"/>
        </w:rPr>
      </w:pPr>
    </w:p>
    <w:p w14:paraId="59284C16" w14:textId="77777777" w:rsidR="00C819F6" w:rsidRPr="00810763" w:rsidRDefault="00C819F6" w:rsidP="002E7111">
      <w:pPr>
        <w:pStyle w:val="Secondnumbering"/>
        <w:numPr>
          <w:ilvl w:val="0"/>
          <w:numId w:val="0"/>
        </w:numPr>
        <w:jc w:val="both"/>
        <w:rPr>
          <w:lang w:val="es-ES"/>
        </w:rPr>
      </w:pPr>
    </w:p>
    <w:bookmarkEnd w:id="5"/>
    <w:p w14:paraId="24357926" w14:textId="77777777" w:rsidR="004C7E14" w:rsidRPr="00810763" w:rsidRDefault="004C7E14" w:rsidP="002E7111">
      <w:pPr>
        <w:pStyle w:val="Secondnumbering"/>
        <w:numPr>
          <w:ilvl w:val="0"/>
          <w:numId w:val="0"/>
        </w:numPr>
        <w:jc w:val="both"/>
        <w:rPr>
          <w:lang w:val="es-ES"/>
        </w:rPr>
      </w:pPr>
    </w:p>
    <w:sectPr w:rsidR="004C7E14" w:rsidRPr="00810763" w:rsidSect="006C0FAE">
      <w:headerReference w:type="even" r:id="rId37"/>
      <w:headerReference w:type="default" r:id="rId38"/>
      <w:headerReference w:type="first" r:id="rId39"/>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1A86D9F" w14:textId="77777777" w:rsidR="007517A2" w:rsidRDefault="007517A2" w:rsidP="002E0DE9">
      <w:pPr>
        <w:spacing w:after="0" w:line="240" w:lineRule="auto"/>
      </w:pPr>
      <w:r>
        <w:separator/>
      </w:r>
    </w:p>
  </w:endnote>
  <w:endnote w:type="continuationSeparator" w:id="0">
    <w:p w14:paraId="428D8B99" w14:textId="77777777" w:rsidR="007517A2" w:rsidRDefault="007517A2" w:rsidP="002E0DE9">
      <w:pPr>
        <w:spacing w:after="0" w:line="240" w:lineRule="auto"/>
      </w:pPr>
      <w:r>
        <w:continuationSeparator/>
      </w:r>
    </w:p>
  </w:endnote>
  <w:endnote w:type="continuationNotice" w:id="1">
    <w:p w14:paraId="3E4A592E" w14:textId="77777777" w:rsidR="007517A2" w:rsidRDefault="007517A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DA55AC8" w14:textId="77777777" w:rsidR="007517A2" w:rsidRDefault="007517A2" w:rsidP="002E0DE9">
      <w:pPr>
        <w:spacing w:after="0" w:line="240" w:lineRule="auto"/>
      </w:pPr>
      <w:r>
        <w:separator/>
      </w:r>
    </w:p>
  </w:footnote>
  <w:footnote w:type="continuationSeparator" w:id="0">
    <w:p w14:paraId="17A3B0D8" w14:textId="77777777" w:rsidR="007517A2" w:rsidRDefault="007517A2" w:rsidP="002E0DE9">
      <w:pPr>
        <w:spacing w:after="0" w:line="240" w:lineRule="auto"/>
      </w:pPr>
      <w:r>
        <w:continuationSeparator/>
      </w:r>
    </w:p>
  </w:footnote>
  <w:footnote w:type="continuationNotice" w:id="1">
    <w:p w14:paraId="631E3780" w14:textId="77777777" w:rsidR="007517A2" w:rsidRDefault="007517A2">
      <w:pPr>
        <w:spacing w:after="0" w:line="240" w:lineRule="auto"/>
      </w:pPr>
    </w:p>
  </w:footnote>
  <w:footnote w:id="2">
    <w:p w14:paraId="3E7BE1E9" w14:textId="62A73722" w:rsidR="004327EA" w:rsidRPr="004970B5" w:rsidRDefault="004327EA" w:rsidP="004970B5">
      <w:pPr>
        <w:pStyle w:val="FootnoteText"/>
        <w:spacing w:after="120"/>
        <w:ind w:left="142" w:hanging="142"/>
        <w:jc w:val="both"/>
        <w:rPr>
          <w:rFonts w:cs="Arial"/>
          <w:sz w:val="16"/>
          <w:szCs w:val="16"/>
          <w:lang w:val="es-ES"/>
        </w:rPr>
      </w:pPr>
      <w:r w:rsidRPr="004970B5">
        <w:rPr>
          <w:rStyle w:val="FootnoteReference"/>
          <w:rFonts w:cs="Arial"/>
          <w:sz w:val="16"/>
          <w:szCs w:val="16"/>
          <w:vertAlign w:val="superscript"/>
        </w:rPr>
        <w:footnoteRef/>
      </w:r>
      <w:r w:rsidRPr="004970B5">
        <w:rPr>
          <w:rFonts w:cs="Arial"/>
          <w:sz w:val="16"/>
          <w:szCs w:val="16"/>
          <w:lang w:val="es-ES"/>
        </w:rPr>
        <w:t xml:space="preserve"> </w:t>
      </w:r>
      <w:r w:rsidRPr="004970B5">
        <w:rPr>
          <w:rStyle w:val="cf01"/>
          <w:rFonts w:ascii="Arial" w:hAnsi="Arial" w:cs="Arial"/>
          <w:sz w:val="16"/>
          <w:szCs w:val="16"/>
          <w:lang w:val="es-ES"/>
        </w:rPr>
        <w:t xml:space="preserve">Informe de investigación 414 de la BTO. Cambio climático y especies migratorias. 2005.  Robert A. Robinson, Jennifer A. Learmonth, Anthony M. Hutson, Colin D. Macleod, Tim H. Sparks, David I. Leech, Graham J. Pierce, Mark M. Rehfisch and Humphrey Q.P. Crick.  Informe para Defra: contrato de investigación CR0302.  </w:t>
      </w:r>
    </w:p>
  </w:footnote>
  <w:footnote w:id="3">
    <w:p w14:paraId="36403930" w14:textId="43FAEF4A" w:rsidR="005E0AC0" w:rsidRPr="004970B5" w:rsidRDefault="00195900" w:rsidP="004970B5">
      <w:pPr>
        <w:widowControl w:val="0"/>
        <w:autoSpaceDE w:val="0"/>
        <w:autoSpaceDN w:val="0"/>
        <w:adjustRightInd w:val="0"/>
        <w:spacing w:after="120" w:line="240" w:lineRule="auto"/>
        <w:ind w:left="142" w:hanging="142"/>
        <w:jc w:val="both"/>
        <w:rPr>
          <w:sz w:val="16"/>
          <w:szCs w:val="16"/>
          <w:lang w:val="de-DE"/>
        </w:rPr>
      </w:pPr>
      <w:r w:rsidRPr="004970B5">
        <w:rPr>
          <w:rStyle w:val="FootnoteReference"/>
          <w:sz w:val="16"/>
          <w:szCs w:val="16"/>
          <w:vertAlign w:val="superscript"/>
        </w:rPr>
        <w:footnoteRef/>
      </w:r>
      <w:r w:rsidRPr="004970B5">
        <w:rPr>
          <w:sz w:val="16"/>
          <w:szCs w:val="16"/>
          <w:lang w:val="es-ES"/>
        </w:rPr>
        <w:t xml:space="preserve"> PNUMA-CMS, 2006, Especies migratorias y cambio climático Impactos de un medio ambiente cambiante en los animales silvestres. </w:t>
      </w:r>
      <w:r w:rsidRPr="004970B5">
        <w:rPr>
          <w:sz w:val="16"/>
          <w:szCs w:val="16"/>
          <w:lang w:val="de-DE"/>
        </w:rPr>
        <w:t xml:space="preserve">ISBN 3-937429-09-3. </w:t>
      </w:r>
      <w:hyperlink r:id="rId1" w:history="1">
        <w:r w:rsidRPr="004970B5">
          <w:rPr>
            <w:rStyle w:val="Hyperlink"/>
            <w:sz w:val="16"/>
            <w:szCs w:val="16"/>
            <w:lang w:val="de-DE"/>
          </w:rPr>
          <w:t>https://www.cms.int/sites/default/files/publication/cms_pub_pop-series_migratory_species%26climate_change_e.pdf</w:t>
        </w:r>
      </w:hyperlink>
      <w:r w:rsidR="002A5498" w:rsidRPr="004970B5">
        <w:rPr>
          <w:rStyle w:val="Hyperlink"/>
          <w:sz w:val="16"/>
          <w:szCs w:val="16"/>
          <w:lang w:val="de-DE"/>
        </w:rPr>
        <w:t xml:space="preserve"> </w:t>
      </w:r>
    </w:p>
  </w:footnote>
  <w:footnote w:id="4">
    <w:p w14:paraId="4464C17D" w14:textId="197CAC4F" w:rsidR="00195900" w:rsidRPr="004970B5" w:rsidRDefault="00195900" w:rsidP="004970B5">
      <w:pPr>
        <w:spacing w:after="120" w:line="240" w:lineRule="auto"/>
        <w:ind w:left="142" w:hanging="142"/>
        <w:jc w:val="both"/>
        <w:rPr>
          <w:sz w:val="16"/>
          <w:szCs w:val="16"/>
          <w:lang w:val="de-DE"/>
        </w:rPr>
      </w:pPr>
      <w:r w:rsidRPr="004970B5">
        <w:rPr>
          <w:rStyle w:val="FootnoteReference"/>
          <w:sz w:val="16"/>
          <w:szCs w:val="16"/>
          <w:vertAlign w:val="superscript"/>
        </w:rPr>
        <w:footnoteRef/>
      </w:r>
      <w:r w:rsidRPr="004970B5">
        <w:rPr>
          <w:sz w:val="16"/>
          <w:szCs w:val="16"/>
          <w:vertAlign w:val="superscript"/>
          <w:lang w:val="es-ES"/>
        </w:rPr>
        <w:t xml:space="preserve"> </w:t>
      </w:r>
      <w:r w:rsidR="00C63F1D" w:rsidRPr="004970B5">
        <w:rPr>
          <w:sz w:val="16"/>
          <w:szCs w:val="16"/>
          <w:vertAlign w:val="superscript"/>
          <w:lang w:val="es-ES"/>
        </w:rPr>
        <w:t xml:space="preserve"> </w:t>
      </w:r>
      <w:r w:rsidRPr="004970B5">
        <w:rPr>
          <w:sz w:val="16"/>
          <w:szCs w:val="16"/>
          <w:lang w:val="es-ES"/>
        </w:rPr>
        <w:t xml:space="preserve">UNEP-CMS/ScC17/Inf.9. 2010 Vulnerabilidad de las especies migratorias al cambio climático. </w:t>
      </w:r>
      <w:r w:rsidRPr="004970B5">
        <w:rPr>
          <w:sz w:val="16"/>
          <w:szCs w:val="16"/>
          <w:lang w:val="de-DE"/>
        </w:rPr>
        <w:t xml:space="preserve">ZSL. </w:t>
      </w:r>
      <w:hyperlink r:id="rId2" w:history="1">
        <w:r w:rsidRPr="004970B5">
          <w:rPr>
            <w:rStyle w:val="Hyperlink"/>
            <w:sz w:val="16"/>
            <w:szCs w:val="16"/>
            <w:lang w:val="de-DE"/>
          </w:rPr>
          <w:t>https://www.cms.int/sites/default/files/publication/cms_climate_change_vulnerability_3_0_0.pdf</w:t>
        </w:r>
      </w:hyperlink>
      <w:r w:rsidRPr="004970B5">
        <w:rPr>
          <w:rStyle w:val="Hyperlink"/>
          <w:sz w:val="16"/>
          <w:szCs w:val="16"/>
          <w:lang w:val="de-DE"/>
        </w:rPr>
        <w:t>.</w:t>
      </w:r>
      <w:r w:rsidR="003403C6" w:rsidRPr="004970B5">
        <w:rPr>
          <w:sz w:val="16"/>
          <w:szCs w:val="16"/>
          <w:lang w:val="de-DE"/>
        </w:rPr>
        <w:t xml:space="preserve"> </w:t>
      </w:r>
    </w:p>
  </w:footnote>
  <w:footnote w:id="5">
    <w:p w14:paraId="66C23F88" w14:textId="77777777" w:rsidR="00323697" w:rsidRPr="004F64B0" w:rsidRDefault="00323697" w:rsidP="00323697">
      <w:pPr>
        <w:pStyle w:val="FootnoteText"/>
        <w:spacing w:after="120"/>
        <w:ind w:left="142" w:hanging="142"/>
        <w:rPr>
          <w:sz w:val="16"/>
          <w:szCs w:val="16"/>
          <w:lang w:val="de-DE"/>
        </w:rPr>
      </w:pPr>
      <w:r w:rsidRPr="004F64B0">
        <w:rPr>
          <w:rStyle w:val="FootnoteReference"/>
          <w:sz w:val="16"/>
          <w:szCs w:val="16"/>
          <w:vertAlign w:val="superscript"/>
        </w:rPr>
        <w:footnoteRef/>
      </w:r>
      <w:r w:rsidRPr="004F64B0">
        <w:rPr>
          <w:sz w:val="16"/>
          <w:szCs w:val="16"/>
          <w:vertAlign w:val="superscript"/>
          <w:lang w:val="de-DE"/>
        </w:rPr>
        <w:t xml:space="preserve"> </w:t>
      </w:r>
      <w:hyperlink r:id="rId3" w:history="1">
        <w:r w:rsidRPr="004F64B0">
          <w:rPr>
            <w:rStyle w:val="Hyperlink"/>
            <w:sz w:val="16"/>
            <w:szCs w:val="16"/>
            <w:lang w:val="de-DE"/>
          </w:rPr>
          <w:t>https://www.cms.int/sites/default/files/document/cms_cop12_res.12.21_climate-change_e.pdf</w:t>
        </w:r>
      </w:hyperlink>
      <w:r w:rsidRPr="004F64B0">
        <w:rPr>
          <w:sz w:val="16"/>
          <w:szCs w:val="16"/>
          <w:lang w:val="de-DE"/>
        </w:rPr>
        <w:t xml:space="preserve"> </w:t>
      </w:r>
    </w:p>
  </w:footnote>
  <w:footnote w:id="6">
    <w:p w14:paraId="1DA369BA" w14:textId="3652E3A3" w:rsidR="00974AD0" w:rsidRPr="004F64B0" w:rsidRDefault="00974AD0" w:rsidP="004F64B0">
      <w:pPr>
        <w:pStyle w:val="FootnoteText"/>
        <w:ind w:left="144" w:hanging="144"/>
        <w:rPr>
          <w:sz w:val="16"/>
          <w:szCs w:val="16"/>
          <w:lang w:val="en-GB"/>
        </w:rPr>
      </w:pPr>
      <w:r w:rsidRPr="004F64B0">
        <w:rPr>
          <w:rStyle w:val="FootnoteReference"/>
          <w:sz w:val="16"/>
          <w:szCs w:val="16"/>
          <w:vertAlign w:val="superscript"/>
        </w:rPr>
        <w:footnoteRef/>
      </w:r>
      <w:r w:rsidRPr="004F64B0">
        <w:rPr>
          <w:sz w:val="16"/>
          <w:szCs w:val="16"/>
        </w:rPr>
        <w:t xml:space="preserve"> Woinarski JCZ </w:t>
      </w:r>
      <w:r w:rsidRPr="004F64B0">
        <w:rPr>
          <w:i/>
          <w:iCs/>
          <w:sz w:val="16"/>
          <w:szCs w:val="16"/>
        </w:rPr>
        <w:t>et al</w:t>
      </w:r>
      <w:r w:rsidRPr="004F64B0">
        <w:rPr>
          <w:sz w:val="16"/>
          <w:szCs w:val="16"/>
        </w:rPr>
        <w:t xml:space="preserve">. (2023) International Journal of Wildland Fire </w:t>
      </w:r>
      <w:hyperlink r:id="rId4" w:history="1">
        <w:r w:rsidR="00E95511" w:rsidRPr="004F64B0">
          <w:rPr>
            <w:rStyle w:val="Hyperlink"/>
            <w:sz w:val="16"/>
            <w:szCs w:val="16"/>
          </w:rPr>
          <w:t>https://www.publish.csiro.au/wf/WF22229</w:t>
        </w:r>
      </w:hyperlink>
      <w:r w:rsidRPr="004F64B0">
        <w:rPr>
          <w:sz w:val="16"/>
          <w:szCs w:val="16"/>
        </w:rPr>
        <w:t>.</w:t>
      </w:r>
      <w:r w:rsidR="00E95511" w:rsidRPr="004F64B0">
        <w:rPr>
          <w:sz w:val="16"/>
          <w:szCs w:val="16"/>
        </w:rPr>
        <w:t xml:space="preserve"> </w:t>
      </w:r>
      <w:r w:rsidRPr="004F64B0">
        <w:rPr>
          <w:sz w:val="16"/>
          <w:szCs w:val="16"/>
        </w:rPr>
        <w:t xml:space="preserve"> </w:t>
      </w:r>
    </w:p>
  </w:footnote>
  <w:footnote w:id="7">
    <w:p w14:paraId="5923A348" w14:textId="77777777" w:rsidR="001B4E75" w:rsidRPr="004F64B0" w:rsidRDefault="001B4E75" w:rsidP="004F64B0">
      <w:pPr>
        <w:pStyle w:val="FootnoteText"/>
        <w:ind w:left="144" w:hanging="144"/>
        <w:rPr>
          <w:sz w:val="16"/>
          <w:szCs w:val="16"/>
          <w:lang w:val="en-GB"/>
        </w:rPr>
      </w:pPr>
      <w:r w:rsidRPr="004F64B0">
        <w:rPr>
          <w:rStyle w:val="FootnoteReference"/>
          <w:sz w:val="16"/>
          <w:szCs w:val="16"/>
          <w:vertAlign w:val="superscript"/>
        </w:rPr>
        <w:footnoteRef/>
      </w:r>
      <w:r w:rsidRPr="004F64B0">
        <w:rPr>
          <w:sz w:val="16"/>
          <w:szCs w:val="16"/>
        </w:rPr>
        <w:t xml:space="preserve"> Weston KA y Fraser I, Notornis, 2020, Vol. 67: 481-484</w:t>
      </w:r>
    </w:p>
  </w:footnote>
  <w:footnote w:id="8">
    <w:p w14:paraId="24E671D7" w14:textId="12277615" w:rsidR="001B4E75" w:rsidRPr="004F64B0" w:rsidRDefault="001B4E75" w:rsidP="004F64B0">
      <w:pPr>
        <w:pStyle w:val="FootnoteText"/>
        <w:ind w:left="144" w:hanging="144"/>
        <w:rPr>
          <w:sz w:val="16"/>
          <w:szCs w:val="16"/>
          <w:lang w:val="fr-FR"/>
        </w:rPr>
      </w:pPr>
      <w:r w:rsidRPr="004F64B0">
        <w:rPr>
          <w:rStyle w:val="FootnoteReference"/>
          <w:sz w:val="16"/>
          <w:szCs w:val="16"/>
          <w:vertAlign w:val="superscript"/>
        </w:rPr>
        <w:footnoteRef/>
      </w:r>
      <w:r w:rsidRPr="004F64B0">
        <w:rPr>
          <w:sz w:val="16"/>
          <w:szCs w:val="16"/>
          <w:lang w:val="fr-FR"/>
        </w:rPr>
        <w:t xml:space="preserve"> Piatt JF </w:t>
      </w:r>
      <w:r w:rsidRPr="004F64B0">
        <w:rPr>
          <w:i/>
          <w:sz w:val="16"/>
          <w:szCs w:val="16"/>
          <w:lang w:val="fr-FR"/>
        </w:rPr>
        <w:t>et al</w:t>
      </w:r>
      <w:r w:rsidRPr="004F64B0">
        <w:rPr>
          <w:sz w:val="16"/>
          <w:szCs w:val="16"/>
          <w:lang w:val="fr-FR"/>
        </w:rPr>
        <w:t xml:space="preserve">. </w:t>
      </w:r>
      <w:hyperlink r:id="rId5" w:history="1">
        <w:r w:rsidRPr="004F64B0">
          <w:rPr>
            <w:rStyle w:val="Hyperlink"/>
            <w:sz w:val="16"/>
            <w:szCs w:val="16"/>
            <w:lang w:val="fr-FR"/>
          </w:rPr>
          <w:t>https://dx.plos.org/10.1371/journal.pone.0226087</w:t>
        </w:r>
      </w:hyperlink>
      <w:r w:rsidRPr="004F64B0">
        <w:rPr>
          <w:sz w:val="16"/>
          <w:szCs w:val="16"/>
          <w:lang w:val="fr-FR"/>
        </w:rPr>
        <w:t xml:space="preserve"> </w:t>
      </w:r>
    </w:p>
  </w:footnote>
  <w:footnote w:id="9">
    <w:p w14:paraId="05CCB73B" w14:textId="241BE0AB" w:rsidR="00E120AC" w:rsidRPr="004F64B0" w:rsidRDefault="00E120AC" w:rsidP="004F64B0">
      <w:pPr>
        <w:pStyle w:val="FootnoteText"/>
        <w:ind w:left="144" w:hanging="144"/>
        <w:rPr>
          <w:sz w:val="16"/>
          <w:szCs w:val="16"/>
          <w:lang w:val="fr-FR"/>
        </w:rPr>
      </w:pPr>
      <w:r w:rsidRPr="004F64B0">
        <w:rPr>
          <w:rStyle w:val="FootnoteReference"/>
          <w:sz w:val="16"/>
          <w:szCs w:val="16"/>
          <w:vertAlign w:val="superscript"/>
        </w:rPr>
        <w:footnoteRef/>
      </w:r>
      <w:r w:rsidRPr="004F64B0">
        <w:rPr>
          <w:sz w:val="16"/>
          <w:szCs w:val="16"/>
          <w:lang w:val="fr-FR"/>
        </w:rPr>
        <w:t xml:space="preserve"> </w:t>
      </w:r>
      <w:hyperlink r:id="rId6" w:history="1">
        <w:r w:rsidRPr="004F64B0">
          <w:rPr>
            <w:rStyle w:val="Hyperlink"/>
            <w:sz w:val="16"/>
            <w:szCs w:val="16"/>
            <w:lang w:val="fr-FR"/>
          </w:rPr>
          <w:t>https://www.doc.govt.nz/globalassets/documents/conservation/marine-and-coastal/marine-conservation-services/reports/201920-annual-plan/pop2019-03--white-chinned-petrel-on-antipodes-final-report.pdf</w:t>
        </w:r>
      </w:hyperlink>
      <w:r w:rsidRPr="004F64B0">
        <w:rPr>
          <w:sz w:val="16"/>
          <w:szCs w:val="16"/>
          <w:lang w:val="fr-FR"/>
        </w:rPr>
        <w:t xml:space="preserve"> </w:t>
      </w:r>
    </w:p>
  </w:footnote>
  <w:footnote w:id="10">
    <w:p w14:paraId="7617FB08" w14:textId="14E61A2E" w:rsidR="00D4441A" w:rsidRPr="00FD7AE7" w:rsidRDefault="00D4441A" w:rsidP="004F64B0">
      <w:pPr>
        <w:pStyle w:val="FootnoteText"/>
        <w:ind w:left="144" w:hanging="144"/>
        <w:rPr>
          <w:lang w:val="fr-FR"/>
        </w:rPr>
      </w:pPr>
      <w:r w:rsidRPr="004F64B0">
        <w:rPr>
          <w:rStyle w:val="FootnoteReference"/>
          <w:sz w:val="16"/>
          <w:szCs w:val="16"/>
          <w:vertAlign w:val="superscript"/>
        </w:rPr>
        <w:footnoteRef/>
      </w:r>
      <w:r w:rsidRPr="004F64B0">
        <w:rPr>
          <w:sz w:val="16"/>
          <w:szCs w:val="16"/>
          <w:lang w:val="fr-FR"/>
        </w:rPr>
        <w:t xml:space="preserve"> </w:t>
      </w:r>
      <w:hyperlink r:id="rId7" w:history="1">
        <w:r w:rsidR="000052A4" w:rsidRPr="004F64B0">
          <w:rPr>
            <w:rStyle w:val="Hyperlink"/>
            <w:sz w:val="16"/>
            <w:szCs w:val="16"/>
            <w:lang w:val="fr-FR"/>
          </w:rPr>
          <w:t>https://report.ipcc.ch/ar6syr/pdf/IPCC_AR6_SYR_SPM.pdf</w:t>
        </w:r>
      </w:hyperlink>
      <w:r w:rsidR="000052A4" w:rsidRPr="004F64B0">
        <w:rPr>
          <w:sz w:val="16"/>
          <w:szCs w:val="16"/>
          <w:lang w:val="fr-FR"/>
        </w:rPr>
        <w:t xml:space="preserve"> </w:t>
      </w:r>
    </w:p>
  </w:footnote>
  <w:footnote w:id="11">
    <w:p w14:paraId="28C695AE" w14:textId="77777777" w:rsidR="004E1207" w:rsidRPr="004D6625" w:rsidRDefault="004E1207" w:rsidP="004E1207">
      <w:pPr>
        <w:pStyle w:val="FootnoteText"/>
        <w:spacing w:after="120"/>
        <w:ind w:left="142" w:hanging="142"/>
        <w:rPr>
          <w:lang w:val="es-ES"/>
        </w:rPr>
      </w:pPr>
      <w:r w:rsidRPr="005B2F0C">
        <w:rPr>
          <w:rStyle w:val="FootnoteReference"/>
          <w:vertAlign w:val="superscript"/>
        </w:rPr>
        <w:footnoteRef/>
      </w:r>
      <w:r w:rsidRPr="004D6625">
        <w:rPr>
          <w:lang w:val="es-ES"/>
        </w:rPr>
        <w:t xml:space="preserve"> La </w:t>
      </w:r>
      <w:r w:rsidRPr="004D6625">
        <w:rPr>
          <w:i/>
          <w:iCs/>
          <w:lang w:val="es-ES"/>
        </w:rPr>
        <w:t>Recomendación</w:t>
      </w:r>
      <w:r w:rsidRPr="004D6625">
        <w:rPr>
          <w:lang w:val="es-ES"/>
        </w:rPr>
        <w:t xml:space="preserve"> y las </w:t>
      </w:r>
      <w:r w:rsidRPr="004D6625">
        <w:rPr>
          <w:i/>
          <w:iCs/>
          <w:lang w:val="es-ES"/>
        </w:rPr>
        <w:t>Resoluciones</w:t>
      </w:r>
      <w:r w:rsidRPr="004D6625">
        <w:rPr>
          <w:lang w:val="es-ES"/>
        </w:rPr>
        <w:t xml:space="preserve"> fueron derogadas y consolidadas dentro de la Resolución 12.21.</w:t>
      </w:r>
    </w:p>
  </w:footnote>
  <w:footnote w:id="12">
    <w:p w14:paraId="3C000637" w14:textId="1349E3FF" w:rsidR="00EF6112" w:rsidRPr="004D6625" w:rsidRDefault="00EF6112" w:rsidP="00973D3A">
      <w:pPr>
        <w:pStyle w:val="FootnoteText"/>
        <w:spacing w:after="120"/>
        <w:rPr>
          <w:lang w:val="es-ES"/>
        </w:rPr>
      </w:pPr>
    </w:p>
  </w:footnote>
  <w:footnote w:id="13">
    <w:p w14:paraId="40EE9082" w14:textId="77777777" w:rsidR="00CE743F" w:rsidRPr="00CE743F" w:rsidRDefault="00CE743F" w:rsidP="00CE743F">
      <w:pPr>
        <w:pStyle w:val="FootnoteText"/>
        <w:spacing w:after="120"/>
        <w:ind w:left="142" w:hanging="142"/>
        <w:rPr>
          <w:rFonts w:cs="Arial"/>
          <w:sz w:val="16"/>
          <w:szCs w:val="16"/>
          <w:lang w:val="es-ES"/>
        </w:rPr>
      </w:pPr>
      <w:r w:rsidRPr="00425407">
        <w:rPr>
          <w:rStyle w:val="FootnoteReference"/>
          <w:rFonts w:cs="Arial"/>
          <w:sz w:val="16"/>
          <w:szCs w:val="16"/>
          <w:vertAlign w:val="superscript"/>
        </w:rPr>
        <w:footnoteRef/>
      </w:r>
      <w:r w:rsidRPr="00CE743F">
        <w:rPr>
          <w:rFonts w:cs="Arial"/>
          <w:sz w:val="16"/>
          <w:szCs w:val="16"/>
          <w:vertAlign w:val="superscript"/>
          <w:lang w:val="es-ES"/>
        </w:rPr>
        <w:t xml:space="preserve"> </w:t>
      </w:r>
      <w:hyperlink r:id="rId8" w:history="1">
        <w:r w:rsidRPr="00CE743F">
          <w:rPr>
            <w:rStyle w:val="Hyperlink"/>
            <w:rFonts w:cs="Arial"/>
            <w:sz w:val="16"/>
            <w:szCs w:val="16"/>
            <w:lang w:val="es-ES"/>
          </w:rPr>
          <w:t>https://www.cms.int/sites/default/files/document/cms_cop12_res.12.21_climate-change_e.pdf</w:t>
        </w:r>
      </w:hyperlink>
      <w:r w:rsidRPr="00CE743F">
        <w:rPr>
          <w:rFonts w:cs="Arial"/>
          <w:sz w:val="16"/>
          <w:szCs w:val="16"/>
          <w:lang w:val="es-ES"/>
        </w:rPr>
        <w:t xml:space="preserve"> </w:t>
      </w:r>
    </w:p>
  </w:footnote>
  <w:footnote w:id="14">
    <w:p w14:paraId="632812C9" w14:textId="77777777" w:rsidR="000A4DAF" w:rsidRPr="00F44772" w:rsidRDefault="000A4DAF" w:rsidP="000A4DAF">
      <w:pPr>
        <w:pStyle w:val="FootnoteText"/>
        <w:spacing w:after="60"/>
        <w:rPr>
          <w:sz w:val="16"/>
          <w:szCs w:val="16"/>
          <w:lang w:val="es-ES"/>
        </w:rPr>
      </w:pPr>
      <w:r w:rsidRPr="00F44772">
        <w:rPr>
          <w:rStyle w:val="FootnoteReference"/>
          <w:sz w:val="16"/>
          <w:szCs w:val="16"/>
        </w:rPr>
        <w:footnoteRef/>
      </w:r>
      <w:r w:rsidRPr="00F44772">
        <w:rPr>
          <w:sz w:val="16"/>
          <w:szCs w:val="16"/>
          <w:lang w:val="es-ES"/>
        </w:rPr>
        <w:t xml:space="preserve"> </w:t>
      </w:r>
      <w:hyperlink r:id="rId9" w:history="1">
        <w:r w:rsidRPr="00F44772">
          <w:rPr>
            <w:rStyle w:val="Hyperlink"/>
            <w:sz w:val="16"/>
            <w:szCs w:val="16"/>
            <w:lang w:val="es-ES"/>
          </w:rPr>
          <w:t>https://arcticwwf.org/work/ocean/arcnet/</w:t>
        </w:r>
      </w:hyperlink>
      <w:r w:rsidRPr="00F44772">
        <w:rPr>
          <w:sz w:val="16"/>
          <w:szCs w:val="16"/>
          <w:lang w:val="es-ES"/>
        </w:rPr>
        <w:t xml:space="preserve"> </w:t>
      </w:r>
    </w:p>
  </w:footnote>
  <w:footnote w:id="15">
    <w:p w14:paraId="6A3ED577" w14:textId="77777777" w:rsidR="00D63E48" w:rsidRPr="00F44772" w:rsidRDefault="00D63E48" w:rsidP="00D63E48">
      <w:pPr>
        <w:pStyle w:val="FootnoteText"/>
        <w:spacing w:after="60"/>
        <w:rPr>
          <w:sz w:val="16"/>
          <w:szCs w:val="16"/>
          <w:lang w:val="es-ES"/>
        </w:rPr>
      </w:pPr>
      <w:r w:rsidRPr="00F44772">
        <w:rPr>
          <w:rStyle w:val="FootnoteReference"/>
          <w:sz w:val="16"/>
          <w:szCs w:val="16"/>
        </w:rPr>
        <w:footnoteRef/>
      </w:r>
      <w:r w:rsidRPr="00F44772">
        <w:rPr>
          <w:sz w:val="16"/>
          <w:szCs w:val="16"/>
          <w:lang w:val="es-ES"/>
        </w:rPr>
        <w:t xml:space="preserve"> </w:t>
      </w:r>
      <w:hyperlink r:id="rId10" w:history="1">
        <w:r w:rsidRPr="00F44772">
          <w:rPr>
            <w:rStyle w:val="Hyperlink"/>
            <w:sz w:val="16"/>
            <w:szCs w:val="16"/>
            <w:lang w:val="es-ES"/>
          </w:rPr>
          <w:t>https://portals.iucn.org/library/node/45234</w:t>
        </w:r>
      </w:hyperlink>
      <w:r w:rsidRPr="00F44772">
        <w:rPr>
          <w:sz w:val="16"/>
          <w:szCs w:val="16"/>
          <w:lang w:val="es-ES"/>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UNEP/CMS/COP13/Doc.</w:t>
    </w:r>
    <w:r w:rsidRPr="002E0DE9">
      <w:rPr>
        <w:rFonts w:eastAsia="Times New Roman" w:cs="Arial"/>
        <w:i/>
        <w:sz w:val="18"/>
        <w:szCs w:val="18"/>
        <w:shd w:val="clear" w:color="auto" w:fill="FFFF00"/>
      </w:rPr>
      <w:t>XX</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UNEP/CMS/COP14/Doc.</w:t>
    </w:r>
    <w:r w:rsidRPr="002E0DE9">
      <w:rPr>
        <w:rFonts w:eastAsia="Times New Roman" w:cs="Arial"/>
        <w:i/>
        <w:sz w:val="18"/>
        <w:szCs w:val="18"/>
        <w:shd w:val="clear" w:color="auto" w:fill="FFFF00"/>
      </w:rPr>
      <w:t>XX</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40531B" w14:textId="77777777" w:rsidR="004D6625" w:rsidRPr="00002A97" w:rsidRDefault="004D6625" w:rsidP="004D6625">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61312" behindDoc="1" locked="0" layoutInCell="1" allowOverlap="1" wp14:anchorId="0EC0F7E5" wp14:editId="5B4DEE60">
          <wp:simplePos x="0" y="0"/>
          <wp:positionH relativeFrom="column">
            <wp:posOffset>-11430</wp:posOffset>
          </wp:positionH>
          <wp:positionV relativeFrom="paragraph">
            <wp:posOffset>-200025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Pr="00002A97">
      <w:rPr>
        <w:rFonts w:eastAsia="Times New Roman" w:cs="Times New Roman"/>
        <w:noProof/>
        <w:sz w:val="18"/>
        <w:szCs w:val="20"/>
        <w:lang w:val="es-ES" w:eastAsia="es-ES"/>
      </w:rPr>
      <w:drawing>
        <wp:anchor distT="0" distB="0" distL="114300" distR="114300" simplePos="0" relativeHeight="251660288" behindDoc="0" locked="0" layoutInCell="1" allowOverlap="1" wp14:anchorId="4D67757F" wp14:editId="151362AE">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Pr="00002A97">
      <w:rPr>
        <w:rFonts w:eastAsia="Times New Roman" w:cs="Times New Roman"/>
        <w:noProof/>
        <w:sz w:val="18"/>
        <w:szCs w:val="20"/>
      </w:rPr>
      <w:drawing>
        <wp:anchor distT="0" distB="0" distL="114300" distR="114300" simplePos="0" relativeHeight="251659264" behindDoc="0" locked="0" layoutInCell="1" allowOverlap="1" wp14:anchorId="23BD6303" wp14:editId="338C2D9A">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244B07A6" w14:textId="77777777" w:rsidR="004D6625" w:rsidRDefault="004D662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D849E7" w14:textId="66839751" w:rsidR="00371DE1" w:rsidRPr="007D04A3" w:rsidRDefault="00371DE1" w:rsidP="00371DE1">
    <w:pPr>
      <w:pStyle w:val="Header"/>
      <w:pBdr>
        <w:bottom w:val="single" w:sz="4" w:space="1" w:color="auto"/>
      </w:pBdr>
      <w:rPr>
        <w:rFonts w:cs="Arial"/>
        <w:i/>
        <w:sz w:val="18"/>
        <w:szCs w:val="18"/>
        <w:lang w:val="en-US"/>
      </w:rPr>
    </w:pPr>
    <w:r w:rsidRPr="007D04A3">
      <w:rPr>
        <w:rFonts w:cs="Arial"/>
        <w:i/>
        <w:sz w:val="18"/>
        <w:szCs w:val="18"/>
        <w:lang w:val="en-US"/>
      </w:rPr>
      <w:t>UNEP/CMS/COP14/Doc.</w:t>
    </w:r>
    <w:r w:rsidR="004970B5" w:rsidRPr="007D04A3">
      <w:rPr>
        <w:rFonts w:cs="Arial"/>
        <w:i/>
        <w:sz w:val="18"/>
        <w:szCs w:val="18"/>
        <w:lang w:val="en-US"/>
      </w:rPr>
      <w:t>30.4.1</w:t>
    </w:r>
    <w:r w:rsidR="007D04A3" w:rsidRPr="007D04A3">
      <w:rPr>
        <w:rFonts w:cs="Arial"/>
        <w:i/>
        <w:sz w:val="18"/>
        <w:szCs w:val="18"/>
        <w:lang w:val="en-US"/>
      </w:rPr>
      <w:t>/Rev.</w:t>
    </w:r>
    <w:r w:rsidR="0000309C">
      <w:rPr>
        <w:rFonts w:cs="Arial"/>
        <w:i/>
        <w:sz w:val="18"/>
        <w:szCs w:val="18"/>
        <w:lang w:val="en-US"/>
      </w:rPr>
      <w:t>3</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35A657" w14:textId="4BAEF754" w:rsidR="00A836DB" w:rsidRPr="003110EE" w:rsidRDefault="00A836DB" w:rsidP="00A836DB">
    <w:pPr>
      <w:pStyle w:val="Header"/>
      <w:pBdr>
        <w:bottom w:val="single" w:sz="4" w:space="1" w:color="auto"/>
      </w:pBdr>
      <w:jc w:val="right"/>
      <w:rPr>
        <w:rFonts w:cs="Arial"/>
        <w:i/>
        <w:sz w:val="18"/>
        <w:szCs w:val="18"/>
        <w:lang w:val="en-US"/>
      </w:rPr>
    </w:pPr>
    <w:r w:rsidRPr="003110EE">
      <w:rPr>
        <w:rFonts w:cs="Arial"/>
        <w:i/>
        <w:sz w:val="18"/>
        <w:szCs w:val="18"/>
        <w:lang w:val="en-US"/>
      </w:rPr>
      <w:t>UNEP/CMS/COP14/Doc.</w:t>
    </w:r>
    <w:r w:rsidR="007D04A3" w:rsidRPr="003110EE">
      <w:rPr>
        <w:rFonts w:cs="Arial"/>
        <w:i/>
        <w:sz w:val="18"/>
        <w:szCs w:val="18"/>
        <w:lang w:val="en-US"/>
      </w:rPr>
      <w:t>30.4.1/</w:t>
    </w:r>
    <w:r w:rsidR="003110EE" w:rsidRPr="003110EE">
      <w:rPr>
        <w:rFonts w:cs="Arial"/>
        <w:i/>
        <w:sz w:val="18"/>
        <w:szCs w:val="18"/>
        <w:lang w:val="en-US"/>
      </w:rPr>
      <w:t>Rev</w:t>
    </w:r>
    <w:r w:rsidR="00691B64">
      <w:rPr>
        <w:rFonts w:cs="Arial"/>
        <w:i/>
        <w:sz w:val="18"/>
        <w:szCs w:val="18"/>
        <w:lang w:val="en-US"/>
      </w:rPr>
      <w:t>.3</w:t>
    </w:r>
  </w:p>
  <w:p w14:paraId="5E40C068" w14:textId="24E32600" w:rsidR="002D6582" w:rsidRPr="003110EE" w:rsidRDefault="002D6582" w:rsidP="00A836DB">
    <w:pPr>
      <w:pStyle w:val="Header"/>
      <w:rPr>
        <w:lang w:val="en-US"/>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41BC93" w14:textId="2EE1B323" w:rsidR="00831DC2" w:rsidRPr="00661875" w:rsidRDefault="00831DC2" w:rsidP="002D6582">
    <w:pPr>
      <w:pStyle w:val="Header"/>
      <w:pBdr>
        <w:bottom w:val="single" w:sz="4" w:space="1" w:color="auto"/>
      </w:pBdr>
      <w:rPr>
        <w:rFonts w:cs="Arial"/>
        <w:i/>
        <w:sz w:val="18"/>
        <w:szCs w:val="18"/>
        <w:lang w:val="de-DE"/>
      </w:rPr>
    </w:pPr>
    <w:r w:rsidRPr="00661875">
      <w:rPr>
        <w:rFonts w:cs="Arial"/>
        <w:i/>
        <w:sz w:val="18"/>
        <w:szCs w:val="18"/>
        <w:lang w:val="de-DE"/>
      </w:rPr>
      <w:t>UNEP/CMS/COP14/Doc.</w:t>
    </w:r>
    <w:r w:rsidR="004970B5">
      <w:rPr>
        <w:rFonts w:cs="Arial"/>
        <w:i/>
        <w:sz w:val="18"/>
        <w:szCs w:val="18"/>
        <w:lang w:val="de-DE"/>
      </w:rPr>
      <w:t>30.4.1</w:t>
    </w:r>
  </w:p>
  <w:p w14:paraId="5FEC35DB" w14:textId="77777777" w:rsidR="00831DC2" w:rsidRPr="002D6582"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8E69FC" w14:textId="3175A67F" w:rsidR="00371DE1" w:rsidRPr="00F60BF3" w:rsidRDefault="00371DE1" w:rsidP="00371DE1">
    <w:pPr>
      <w:pStyle w:val="Header"/>
      <w:pBdr>
        <w:bottom w:val="single" w:sz="4" w:space="1" w:color="auto"/>
      </w:pBdr>
      <w:rPr>
        <w:rFonts w:cs="Arial"/>
        <w:i/>
        <w:sz w:val="18"/>
        <w:szCs w:val="18"/>
        <w:lang w:val="en-US"/>
      </w:rPr>
    </w:pPr>
    <w:r w:rsidRPr="00F60BF3">
      <w:rPr>
        <w:rFonts w:cs="Arial"/>
        <w:i/>
        <w:sz w:val="18"/>
        <w:szCs w:val="18"/>
        <w:lang w:val="en-US"/>
      </w:rPr>
      <w:t>UNEP/CMS/COP14/Doc.</w:t>
    </w:r>
    <w:r w:rsidR="00F60BF3" w:rsidRPr="00F60BF3">
      <w:rPr>
        <w:rFonts w:cs="Arial"/>
        <w:i/>
        <w:sz w:val="18"/>
        <w:szCs w:val="18"/>
        <w:lang w:val="en-US"/>
      </w:rPr>
      <w:t>30.4.1/</w:t>
    </w:r>
    <w:r w:rsidR="003110EE">
      <w:rPr>
        <w:rFonts w:cs="Arial"/>
        <w:i/>
        <w:sz w:val="18"/>
        <w:szCs w:val="18"/>
        <w:lang w:val="en-US"/>
      </w:rPr>
      <w:t>Rev.</w:t>
    </w:r>
    <w:r w:rsidR="00691B64">
      <w:rPr>
        <w:rFonts w:cs="Arial"/>
        <w:i/>
        <w:sz w:val="18"/>
        <w:szCs w:val="18"/>
        <w:lang w:val="en-US"/>
      </w:rPr>
      <w:t>3</w:t>
    </w:r>
    <w:r w:rsidR="003110EE">
      <w:rPr>
        <w:rFonts w:cs="Arial"/>
        <w:i/>
        <w:sz w:val="18"/>
        <w:szCs w:val="18"/>
        <w:lang w:val="en-US"/>
      </w:rPr>
      <w:t>/</w:t>
    </w:r>
    <w:r w:rsidR="00F60BF3" w:rsidRPr="00F60BF3">
      <w:rPr>
        <w:rFonts w:cs="Arial"/>
        <w:i/>
        <w:sz w:val="18"/>
        <w:szCs w:val="18"/>
        <w:lang w:val="en-US"/>
      </w:rPr>
      <w:t>An</w:t>
    </w:r>
    <w:r w:rsidR="00F60BF3">
      <w:rPr>
        <w:rFonts w:cs="Arial"/>
        <w:i/>
        <w:sz w:val="18"/>
        <w:szCs w:val="18"/>
        <w:lang w:val="en-US"/>
      </w:rPr>
      <w:t>exo 1</w:t>
    </w:r>
  </w:p>
  <w:p w14:paraId="66849521" w14:textId="77777777" w:rsidR="00371DE1" w:rsidRPr="00371DE1" w:rsidRDefault="00371DE1" w:rsidP="00371DE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4BE036" w14:textId="5C85A782" w:rsidR="00F60BF3" w:rsidRPr="00FF08CA" w:rsidRDefault="00F60BF3" w:rsidP="00A836DB">
    <w:pPr>
      <w:pStyle w:val="Header"/>
      <w:pBdr>
        <w:bottom w:val="single" w:sz="4" w:space="1" w:color="auto"/>
      </w:pBdr>
      <w:jc w:val="right"/>
      <w:rPr>
        <w:rFonts w:cs="Arial"/>
        <w:i/>
        <w:sz w:val="18"/>
        <w:szCs w:val="18"/>
        <w:lang w:val="en-US"/>
      </w:rPr>
    </w:pPr>
    <w:r w:rsidRPr="00FF08CA">
      <w:rPr>
        <w:rFonts w:cs="Arial"/>
        <w:i/>
        <w:sz w:val="18"/>
        <w:szCs w:val="18"/>
        <w:lang w:val="en-US"/>
      </w:rPr>
      <w:t>UNEP/CMS/COP14/Doc.30.4.1/</w:t>
    </w:r>
    <w:r w:rsidR="003110EE" w:rsidRPr="00FF08CA">
      <w:rPr>
        <w:rFonts w:cs="Arial"/>
        <w:i/>
        <w:sz w:val="18"/>
        <w:szCs w:val="18"/>
        <w:lang w:val="en-US"/>
      </w:rPr>
      <w:t>Rev.</w:t>
    </w:r>
    <w:r w:rsidR="00691B64">
      <w:rPr>
        <w:rFonts w:cs="Arial"/>
        <w:i/>
        <w:sz w:val="18"/>
        <w:szCs w:val="18"/>
        <w:lang w:val="en-US"/>
      </w:rPr>
      <w:t>3</w:t>
    </w:r>
    <w:r w:rsidR="003110EE" w:rsidRPr="00FF08CA">
      <w:rPr>
        <w:rFonts w:cs="Arial"/>
        <w:i/>
        <w:sz w:val="18"/>
        <w:szCs w:val="18"/>
        <w:lang w:val="en-US"/>
      </w:rPr>
      <w:t>/</w:t>
    </w:r>
    <w:r w:rsidRPr="00FF08CA">
      <w:rPr>
        <w:rFonts w:cs="Arial"/>
        <w:i/>
        <w:sz w:val="18"/>
        <w:szCs w:val="18"/>
        <w:lang w:val="en-US"/>
      </w:rPr>
      <w:t>Anexo 1</w:t>
    </w:r>
  </w:p>
  <w:p w14:paraId="05E57068" w14:textId="77777777" w:rsidR="00F60BF3" w:rsidRPr="00A836DB" w:rsidRDefault="00F60BF3" w:rsidP="00A836DB">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4F6DA5" w14:textId="1B6E16D6" w:rsidR="00371DE1" w:rsidRPr="009D24CF" w:rsidRDefault="00371DE1" w:rsidP="00691B64">
    <w:pPr>
      <w:pStyle w:val="Header"/>
      <w:pBdr>
        <w:bottom w:val="single" w:sz="4" w:space="1" w:color="auto"/>
      </w:pBdr>
      <w:rPr>
        <w:rFonts w:cs="Arial"/>
        <w:i/>
        <w:sz w:val="18"/>
        <w:szCs w:val="18"/>
        <w:lang w:val="en-US"/>
      </w:rPr>
    </w:pPr>
    <w:r w:rsidRPr="009D24CF">
      <w:rPr>
        <w:rFonts w:cs="Arial"/>
        <w:i/>
        <w:sz w:val="18"/>
        <w:szCs w:val="18"/>
        <w:lang w:val="en-US"/>
      </w:rPr>
      <w:t>UNEP/CMS/COP14/Doc.</w:t>
    </w:r>
    <w:r w:rsidR="00944510" w:rsidRPr="009D24CF">
      <w:rPr>
        <w:rFonts w:cs="Arial"/>
        <w:i/>
        <w:sz w:val="18"/>
        <w:szCs w:val="18"/>
        <w:lang w:val="en-US"/>
      </w:rPr>
      <w:t>30.4.1</w:t>
    </w:r>
    <w:r w:rsidR="009D24CF" w:rsidRPr="009D24CF">
      <w:rPr>
        <w:rFonts w:cs="Arial"/>
        <w:i/>
        <w:sz w:val="18"/>
        <w:szCs w:val="18"/>
        <w:lang w:val="en-US"/>
      </w:rPr>
      <w:t>/</w:t>
    </w:r>
    <w:r w:rsidR="003110EE">
      <w:rPr>
        <w:rFonts w:cs="Arial"/>
        <w:i/>
        <w:sz w:val="18"/>
        <w:szCs w:val="18"/>
        <w:lang w:val="en-US"/>
      </w:rPr>
      <w:t>Rev.</w:t>
    </w:r>
    <w:r w:rsidR="00691B64">
      <w:rPr>
        <w:rFonts w:cs="Arial"/>
        <w:i/>
        <w:sz w:val="18"/>
        <w:szCs w:val="18"/>
        <w:lang w:val="en-US"/>
      </w:rPr>
      <w:t>3</w:t>
    </w:r>
    <w:r w:rsidR="003110EE">
      <w:rPr>
        <w:rFonts w:cs="Arial"/>
        <w:i/>
        <w:sz w:val="18"/>
        <w:szCs w:val="18"/>
        <w:lang w:val="en-US"/>
      </w:rPr>
      <w:t>/</w:t>
    </w:r>
    <w:r w:rsidR="009D24CF" w:rsidRPr="009D24CF">
      <w:rPr>
        <w:rFonts w:cs="Arial"/>
        <w:i/>
        <w:sz w:val="18"/>
        <w:szCs w:val="18"/>
        <w:lang w:val="en-US"/>
      </w:rPr>
      <w:t>An</w:t>
    </w:r>
    <w:r w:rsidR="009D24CF">
      <w:rPr>
        <w:rFonts w:cs="Arial"/>
        <w:i/>
        <w:sz w:val="18"/>
        <w:szCs w:val="18"/>
        <w:lang w:val="en-US"/>
      </w:rPr>
      <w:t>exo 1</w:t>
    </w:r>
  </w:p>
  <w:p w14:paraId="222E2511" w14:textId="77777777" w:rsidR="00371DE1" w:rsidRPr="002E0DE9" w:rsidRDefault="00371DE1"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E7ED37" w14:textId="3C2B9AB7" w:rsidR="00BC736C" w:rsidRPr="009D24CF" w:rsidRDefault="00BC736C" w:rsidP="00C82A4A">
    <w:pPr>
      <w:pStyle w:val="Header"/>
      <w:pBdr>
        <w:bottom w:val="single" w:sz="4" w:space="1" w:color="auto"/>
      </w:pBdr>
      <w:jc w:val="right"/>
      <w:rPr>
        <w:rFonts w:cs="Arial"/>
        <w:i/>
        <w:sz w:val="18"/>
        <w:szCs w:val="18"/>
        <w:lang w:val="en-US"/>
      </w:rPr>
    </w:pPr>
    <w:r w:rsidRPr="009D24CF">
      <w:rPr>
        <w:rFonts w:cs="Arial"/>
        <w:i/>
        <w:sz w:val="18"/>
        <w:szCs w:val="18"/>
        <w:lang w:val="en-US"/>
      </w:rPr>
      <w:t>UNEP/CMS/COP14/Doc.30.4.1/</w:t>
    </w:r>
    <w:r w:rsidR="00FF08CA">
      <w:rPr>
        <w:rFonts w:cs="Arial"/>
        <w:i/>
        <w:sz w:val="18"/>
        <w:szCs w:val="18"/>
        <w:lang w:val="en-US"/>
      </w:rPr>
      <w:t>Rev.</w:t>
    </w:r>
    <w:r w:rsidR="00691B64">
      <w:rPr>
        <w:rFonts w:cs="Arial"/>
        <w:i/>
        <w:sz w:val="18"/>
        <w:szCs w:val="18"/>
        <w:lang w:val="en-US"/>
      </w:rPr>
      <w:t>3</w:t>
    </w:r>
    <w:r w:rsidR="00FF08CA">
      <w:rPr>
        <w:rFonts w:cs="Arial"/>
        <w:i/>
        <w:sz w:val="18"/>
        <w:szCs w:val="18"/>
        <w:lang w:val="en-US"/>
      </w:rPr>
      <w:t>/</w:t>
    </w:r>
    <w:r w:rsidRPr="009D24CF">
      <w:rPr>
        <w:rFonts w:cs="Arial"/>
        <w:i/>
        <w:sz w:val="18"/>
        <w:szCs w:val="18"/>
        <w:lang w:val="en-US"/>
      </w:rPr>
      <w:t>An</w:t>
    </w:r>
    <w:r>
      <w:rPr>
        <w:rFonts w:cs="Arial"/>
        <w:i/>
        <w:sz w:val="18"/>
        <w:szCs w:val="18"/>
        <w:lang w:val="en-US"/>
      </w:rPr>
      <w:t>exo 1</w:t>
    </w:r>
  </w:p>
  <w:p w14:paraId="37841852" w14:textId="77777777" w:rsidR="00BC736C" w:rsidRPr="002E0DE9" w:rsidRDefault="00BC736C"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70576E" w14:textId="4F53B099" w:rsidR="006C0FAE" w:rsidRPr="00F60BF3" w:rsidRDefault="006C0FAE" w:rsidP="00371DE1">
    <w:pPr>
      <w:pStyle w:val="Header"/>
      <w:pBdr>
        <w:bottom w:val="single" w:sz="4" w:space="1" w:color="auto"/>
      </w:pBdr>
      <w:rPr>
        <w:rFonts w:cs="Arial"/>
        <w:i/>
        <w:sz w:val="18"/>
        <w:szCs w:val="18"/>
        <w:lang w:val="en-US"/>
      </w:rPr>
    </w:pPr>
    <w:r w:rsidRPr="00F60BF3">
      <w:rPr>
        <w:rFonts w:cs="Arial"/>
        <w:i/>
        <w:sz w:val="18"/>
        <w:szCs w:val="18"/>
        <w:lang w:val="en-US"/>
      </w:rPr>
      <w:t>UNEP/CMS/COP14/Doc.30.4.1/</w:t>
    </w:r>
    <w:r w:rsidR="00FF08CA">
      <w:rPr>
        <w:rFonts w:cs="Arial"/>
        <w:i/>
        <w:sz w:val="18"/>
        <w:szCs w:val="18"/>
        <w:lang w:val="en-US"/>
      </w:rPr>
      <w:t>Rev.</w:t>
    </w:r>
    <w:r w:rsidR="00691B64">
      <w:rPr>
        <w:rFonts w:cs="Arial"/>
        <w:i/>
        <w:sz w:val="18"/>
        <w:szCs w:val="18"/>
        <w:lang w:val="en-US"/>
      </w:rPr>
      <w:t>3</w:t>
    </w:r>
    <w:r w:rsidR="00FF08CA">
      <w:rPr>
        <w:rFonts w:cs="Arial"/>
        <w:i/>
        <w:sz w:val="18"/>
        <w:szCs w:val="18"/>
        <w:lang w:val="en-US"/>
      </w:rPr>
      <w:t>/</w:t>
    </w:r>
    <w:r w:rsidRPr="00F60BF3">
      <w:rPr>
        <w:rFonts w:cs="Arial"/>
        <w:i/>
        <w:sz w:val="18"/>
        <w:szCs w:val="18"/>
        <w:lang w:val="en-US"/>
      </w:rPr>
      <w:t>An</w:t>
    </w:r>
    <w:r>
      <w:rPr>
        <w:rFonts w:cs="Arial"/>
        <w:i/>
        <w:sz w:val="18"/>
        <w:szCs w:val="18"/>
        <w:lang w:val="en-US"/>
      </w:rPr>
      <w:t>exo 2</w:t>
    </w:r>
  </w:p>
  <w:p w14:paraId="03D6D083" w14:textId="77777777" w:rsidR="006C0FAE" w:rsidRPr="00371DE1" w:rsidRDefault="006C0FAE" w:rsidP="00371DE1">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DF7EC8" w14:textId="518848A1" w:rsidR="006C0FAE" w:rsidRPr="00FA37F7" w:rsidRDefault="006C0FAE" w:rsidP="00A836DB">
    <w:pPr>
      <w:pStyle w:val="Header"/>
      <w:pBdr>
        <w:bottom w:val="single" w:sz="4" w:space="1" w:color="auto"/>
      </w:pBdr>
      <w:jc w:val="right"/>
      <w:rPr>
        <w:rFonts w:cs="Arial"/>
        <w:i/>
        <w:sz w:val="18"/>
        <w:szCs w:val="18"/>
        <w:lang w:val="en-US"/>
      </w:rPr>
    </w:pPr>
    <w:r w:rsidRPr="00FA37F7">
      <w:rPr>
        <w:rFonts w:cs="Arial"/>
        <w:i/>
        <w:sz w:val="18"/>
        <w:szCs w:val="18"/>
        <w:lang w:val="en-US"/>
      </w:rPr>
      <w:t>UNEP/CMS/COP14/Doc.30.4.1/</w:t>
    </w:r>
    <w:r w:rsidR="00FF08CA" w:rsidRPr="00FA37F7">
      <w:rPr>
        <w:rFonts w:cs="Arial"/>
        <w:i/>
        <w:sz w:val="18"/>
        <w:szCs w:val="18"/>
        <w:lang w:val="en-US"/>
      </w:rPr>
      <w:t>Rev.</w:t>
    </w:r>
    <w:r w:rsidR="00691B64">
      <w:rPr>
        <w:rFonts w:cs="Arial"/>
        <w:i/>
        <w:sz w:val="18"/>
        <w:szCs w:val="18"/>
        <w:lang w:val="en-US"/>
      </w:rPr>
      <w:t>3</w:t>
    </w:r>
    <w:r w:rsidR="00FF08CA" w:rsidRPr="00FA37F7">
      <w:rPr>
        <w:rFonts w:cs="Arial"/>
        <w:i/>
        <w:sz w:val="18"/>
        <w:szCs w:val="18"/>
        <w:lang w:val="en-US"/>
      </w:rPr>
      <w:t>/</w:t>
    </w:r>
    <w:r w:rsidRPr="00FA37F7">
      <w:rPr>
        <w:rFonts w:cs="Arial"/>
        <w:i/>
        <w:sz w:val="18"/>
        <w:szCs w:val="18"/>
        <w:lang w:val="en-US"/>
      </w:rPr>
      <w:t>Anexo 2</w:t>
    </w:r>
  </w:p>
  <w:p w14:paraId="3D0FA9E1" w14:textId="77777777" w:rsidR="006C0FAE" w:rsidRPr="00A836DB" w:rsidRDefault="006C0FAE" w:rsidP="00A836DB">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0048EA" w14:textId="4A065CB3" w:rsidR="006C0FAE" w:rsidRPr="009D24CF" w:rsidRDefault="006C0FAE" w:rsidP="006C0FAE">
    <w:pPr>
      <w:pStyle w:val="Header"/>
      <w:pBdr>
        <w:bottom w:val="single" w:sz="4" w:space="1" w:color="auto"/>
      </w:pBdr>
      <w:jc w:val="right"/>
      <w:rPr>
        <w:rFonts w:cs="Arial"/>
        <w:i/>
        <w:sz w:val="18"/>
        <w:szCs w:val="18"/>
        <w:lang w:val="en-US"/>
      </w:rPr>
    </w:pPr>
    <w:r w:rsidRPr="009D24CF">
      <w:rPr>
        <w:rFonts w:cs="Arial"/>
        <w:i/>
        <w:sz w:val="18"/>
        <w:szCs w:val="18"/>
        <w:lang w:val="en-US"/>
      </w:rPr>
      <w:t>UNEP/CMS/COP14/Doc.30.4.1/</w:t>
    </w:r>
    <w:r w:rsidR="00FF08CA">
      <w:rPr>
        <w:rFonts w:cs="Arial"/>
        <w:i/>
        <w:sz w:val="18"/>
        <w:szCs w:val="18"/>
        <w:lang w:val="en-US"/>
      </w:rPr>
      <w:t>Rev.</w:t>
    </w:r>
    <w:r w:rsidR="00691B64">
      <w:rPr>
        <w:rFonts w:cs="Arial"/>
        <w:i/>
        <w:sz w:val="18"/>
        <w:szCs w:val="18"/>
        <w:lang w:val="en-US"/>
      </w:rPr>
      <w:t>3</w:t>
    </w:r>
    <w:r w:rsidR="00FF08CA">
      <w:rPr>
        <w:rFonts w:cs="Arial"/>
        <w:i/>
        <w:sz w:val="18"/>
        <w:szCs w:val="18"/>
        <w:lang w:val="en-US"/>
      </w:rPr>
      <w:t>/</w:t>
    </w:r>
    <w:r w:rsidRPr="009D24CF">
      <w:rPr>
        <w:rFonts w:cs="Arial"/>
        <w:i/>
        <w:sz w:val="18"/>
        <w:szCs w:val="18"/>
        <w:lang w:val="en-US"/>
      </w:rPr>
      <w:t>An</w:t>
    </w:r>
    <w:r>
      <w:rPr>
        <w:rFonts w:cs="Arial"/>
        <w:i/>
        <w:sz w:val="18"/>
        <w:szCs w:val="18"/>
        <w:lang w:val="en-US"/>
      </w:rPr>
      <w:t>exo 2</w:t>
    </w:r>
  </w:p>
  <w:p w14:paraId="13FA0DFB" w14:textId="77777777" w:rsidR="006C0FAE" w:rsidRPr="002E0DE9" w:rsidRDefault="006C0FAE"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8780F21"/>
    <w:multiLevelType w:val="hybridMultilevel"/>
    <w:tmpl w:val="0D20EA3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 w15:restartNumberingAfterBreak="0">
    <w:nsid w:val="093A3753"/>
    <w:multiLevelType w:val="hybridMultilevel"/>
    <w:tmpl w:val="51EAD3A0"/>
    <w:lvl w:ilvl="0" w:tplc="10000001">
      <w:start w:val="1"/>
      <w:numFmt w:val="bullet"/>
      <w:lvlText w:val=""/>
      <w:lvlJc w:val="left"/>
      <w:pPr>
        <w:ind w:left="1146" w:hanging="360"/>
      </w:pPr>
      <w:rPr>
        <w:rFonts w:ascii="Symbol" w:hAnsi="Symbol" w:hint="default"/>
      </w:rPr>
    </w:lvl>
    <w:lvl w:ilvl="1" w:tplc="10000003" w:tentative="1">
      <w:start w:val="1"/>
      <w:numFmt w:val="bullet"/>
      <w:lvlText w:val="o"/>
      <w:lvlJc w:val="left"/>
      <w:pPr>
        <w:ind w:left="1866" w:hanging="360"/>
      </w:pPr>
      <w:rPr>
        <w:rFonts w:ascii="Courier New" w:hAnsi="Courier New" w:cs="Courier New" w:hint="default"/>
      </w:rPr>
    </w:lvl>
    <w:lvl w:ilvl="2" w:tplc="10000005" w:tentative="1">
      <w:start w:val="1"/>
      <w:numFmt w:val="bullet"/>
      <w:lvlText w:val=""/>
      <w:lvlJc w:val="left"/>
      <w:pPr>
        <w:ind w:left="2586" w:hanging="360"/>
      </w:pPr>
      <w:rPr>
        <w:rFonts w:ascii="Wingdings" w:hAnsi="Wingdings" w:hint="default"/>
      </w:rPr>
    </w:lvl>
    <w:lvl w:ilvl="3" w:tplc="10000001" w:tentative="1">
      <w:start w:val="1"/>
      <w:numFmt w:val="bullet"/>
      <w:lvlText w:val=""/>
      <w:lvlJc w:val="left"/>
      <w:pPr>
        <w:ind w:left="3306" w:hanging="360"/>
      </w:pPr>
      <w:rPr>
        <w:rFonts w:ascii="Symbol" w:hAnsi="Symbol" w:hint="default"/>
      </w:rPr>
    </w:lvl>
    <w:lvl w:ilvl="4" w:tplc="10000003" w:tentative="1">
      <w:start w:val="1"/>
      <w:numFmt w:val="bullet"/>
      <w:lvlText w:val="o"/>
      <w:lvlJc w:val="left"/>
      <w:pPr>
        <w:ind w:left="4026" w:hanging="360"/>
      </w:pPr>
      <w:rPr>
        <w:rFonts w:ascii="Courier New" w:hAnsi="Courier New" w:cs="Courier New" w:hint="default"/>
      </w:rPr>
    </w:lvl>
    <w:lvl w:ilvl="5" w:tplc="10000005" w:tentative="1">
      <w:start w:val="1"/>
      <w:numFmt w:val="bullet"/>
      <w:lvlText w:val=""/>
      <w:lvlJc w:val="left"/>
      <w:pPr>
        <w:ind w:left="4746" w:hanging="360"/>
      </w:pPr>
      <w:rPr>
        <w:rFonts w:ascii="Wingdings" w:hAnsi="Wingdings" w:hint="default"/>
      </w:rPr>
    </w:lvl>
    <w:lvl w:ilvl="6" w:tplc="10000001" w:tentative="1">
      <w:start w:val="1"/>
      <w:numFmt w:val="bullet"/>
      <w:lvlText w:val=""/>
      <w:lvlJc w:val="left"/>
      <w:pPr>
        <w:ind w:left="5466" w:hanging="360"/>
      </w:pPr>
      <w:rPr>
        <w:rFonts w:ascii="Symbol" w:hAnsi="Symbol" w:hint="default"/>
      </w:rPr>
    </w:lvl>
    <w:lvl w:ilvl="7" w:tplc="10000003" w:tentative="1">
      <w:start w:val="1"/>
      <w:numFmt w:val="bullet"/>
      <w:lvlText w:val="o"/>
      <w:lvlJc w:val="left"/>
      <w:pPr>
        <w:ind w:left="6186" w:hanging="360"/>
      </w:pPr>
      <w:rPr>
        <w:rFonts w:ascii="Courier New" w:hAnsi="Courier New" w:cs="Courier New" w:hint="default"/>
      </w:rPr>
    </w:lvl>
    <w:lvl w:ilvl="8" w:tplc="10000005" w:tentative="1">
      <w:start w:val="1"/>
      <w:numFmt w:val="bullet"/>
      <w:lvlText w:val=""/>
      <w:lvlJc w:val="left"/>
      <w:pPr>
        <w:ind w:left="6906" w:hanging="360"/>
      </w:pPr>
      <w:rPr>
        <w:rFonts w:ascii="Wingdings" w:hAnsi="Wingdings" w:hint="default"/>
      </w:rPr>
    </w:lvl>
  </w:abstractNum>
  <w:abstractNum w:abstractNumId="2"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3" w15:restartNumberingAfterBreak="0">
    <w:nsid w:val="14746239"/>
    <w:multiLevelType w:val="hybridMultilevel"/>
    <w:tmpl w:val="DD0A5A28"/>
    <w:lvl w:ilvl="0" w:tplc="8D64C7A0">
      <w:start w:val="1"/>
      <w:numFmt w:val="decimal"/>
      <w:lvlText w:val="%1."/>
      <w:lvlJc w:val="left"/>
      <w:pPr>
        <w:ind w:left="82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81B676F"/>
    <w:multiLevelType w:val="hybridMultilevel"/>
    <w:tmpl w:val="BA54D5C0"/>
    <w:lvl w:ilvl="0" w:tplc="10000001">
      <w:start w:val="1"/>
      <w:numFmt w:val="bullet"/>
      <w:lvlText w:val=""/>
      <w:lvlJc w:val="left"/>
      <w:pPr>
        <w:ind w:left="1287" w:hanging="360"/>
      </w:pPr>
      <w:rPr>
        <w:rFonts w:ascii="Symbol" w:hAnsi="Symbol" w:hint="default"/>
      </w:rPr>
    </w:lvl>
    <w:lvl w:ilvl="1" w:tplc="10000003" w:tentative="1">
      <w:start w:val="1"/>
      <w:numFmt w:val="bullet"/>
      <w:lvlText w:val="o"/>
      <w:lvlJc w:val="left"/>
      <w:pPr>
        <w:ind w:left="2007" w:hanging="360"/>
      </w:pPr>
      <w:rPr>
        <w:rFonts w:ascii="Courier New" w:hAnsi="Courier New" w:cs="Courier New" w:hint="default"/>
      </w:rPr>
    </w:lvl>
    <w:lvl w:ilvl="2" w:tplc="10000005" w:tentative="1">
      <w:start w:val="1"/>
      <w:numFmt w:val="bullet"/>
      <w:lvlText w:val=""/>
      <w:lvlJc w:val="left"/>
      <w:pPr>
        <w:ind w:left="2727" w:hanging="360"/>
      </w:pPr>
      <w:rPr>
        <w:rFonts w:ascii="Wingdings" w:hAnsi="Wingdings" w:hint="default"/>
      </w:rPr>
    </w:lvl>
    <w:lvl w:ilvl="3" w:tplc="10000001" w:tentative="1">
      <w:start w:val="1"/>
      <w:numFmt w:val="bullet"/>
      <w:lvlText w:val=""/>
      <w:lvlJc w:val="left"/>
      <w:pPr>
        <w:ind w:left="3447" w:hanging="360"/>
      </w:pPr>
      <w:rPr>
        <w:rFonts w:ascii="Symbol" w:hAnsi="Symbol" w:hint="default"/>
      </w:rPr>
    </w:lvl>
    <w:lvl w:ilvl="4" w:tplc="10000003" w:tentative="1">
      <w:start w:val="1"/>
      <w:numFmt w:val="bullet"/>
      <w:lvlText w:val="o"/>
      <w:lvlJc w:val="left"/>
      <w:pPr>
        <w:ind w:left="4167" w:hanging="360"/>
      </w:pPr>
      <w:rPr>
        <w:rFonts w:ascii="Courier New" w:hAnsi="Courier New" w:cs="Courier New" w:hint="default"/>
      </w:rPr>
    </w:lvl>
    <w:lvl w:ilvl="5" w:tplc="10000005" w:tentative="1">
      <w:start w:val="1"/>
      <w:numFmt w:val="bullet"/>
      <w:lvlText w:val=""/>
      <w:lvlJc w:val="left"/>
      <w:pPr>
        <w:ind w:left="4887" w:hanging="360"/>
      </w:pPr>
      <w:rPr>
        <w:rFonts w:ascii="Wingdings" w:hAnsi="Wingdings" w:hint="default"/>
      </w:rPr>
    </w:lvl>
    <w:lvl w:ilvl="6" w:tplc="10000001" w:tentative="1">
      <w:start w:val="1"/>
      <w:numFmt w:val="bullet"/>
      <w:lvlText w:val=""/>
      <w:lvlJc w:val="left"/>
      <w:pPr>
        <w:ind w:left="5607" w:hanging="360"/>
      </w:pPr>
      <w:rPr>
        <w:rFonts w:ascii="Symbol" w:hAnsi="Symbol" w:hint="default"/>
      </w:rPr>
    </w:lvl>
    <w:lvl w:ilvl="7" w:tplc="10000003" w:tentative="1">
      <w:start w:val="1"/>
      <w:numFmt w:val="bullet"/>
      <w:lvlText w:val="o"/>
      <w:lvlJc w:val="left"/>
      <w:pPr>
        <w:ind w:left="6327" w:hanging="360"/>
      </w:pPr>
      <w:rPr>
        <w:rFonts w:ascii="Courier New" w:hAnsi="Courier New" w:cs="Courier New" w:hint="default"/>
      </w:rPr>
    </w:lvl>
    <w:lvl w:ilvl="8" w:tplc="10000005" w:tentative="1">
      <w:start w:val="1"/>
      <w:numFmt w:val="bullet"/>
      <w:lvlText w:val=""/>
      <w:lvlJc w:val="left"/>
      <w:pPr>
        <w:ind w:left="7047" w:hanging="360"/>
      </w:pPr>
      <w:rPr>
        <w:rFonts w:ascii="Wingdings" w:hAnsi="Wingdings" w:hint="default"/>
      </w:rPr>
    </w:lvl>
  </w:abstractNum>
  <w:abstractNum w:abstractNumId="5" w15:restartNumberingAfterBreak="0">
    <w:nsid w:val="21C10FA9"/>
    <w:multiLevelType w:val="hybridMultilevel"/>
    <w:tmpl w:val="F43C565E"/>
    <w:lvl w:ilvl="0" w:tplc="04090001">
      <w:start w:val="1"/>
      <w:numFmt w:val="bullet"/>
      <w:lvlText w:val=""/>
      <w:lvlJc w:val="left"/>
      <w:pPr>
        <w:ind w:left="940" w:hanging="360"/>
      </w:pPr>
      <w:rPr>
        <w:rFonts w:ascii="Symbol" w:hAnsi="Symbol" w:hint="default"/>
      </w:rPr>
    </w:lvl>
    <w:lvl w:ilvl="1" w:tplc="10000003" w:tentative="1">
      <w:start w:val="1"/>
      <w:numFmt w:val="bullet"/>
      <w:lvlText w:val="o"/>
      <w:lvlJc w:val="left"/>
      <w:pPr>
        <w:ind w:left="1660" w:hanging="360"/>
      </w:pPr>
      <w:rPr>
        <w:rFonts w:ascii="Courier New" w:hAnsi="Courier New" w:cs="Courier New" w:hint="default"/>
      </w:rPr>
    </w:lvl>
    <w:lvl w:ilvl="2" w:tplc="10000005" w:tentative="1">
      <w:start w:val="1"/>
      <w:numFmt w:val="bullet"/>
      <w:lvlText w:val=""/>
      <w:lvlJc w:val="left"/>
      <w:pPr>
        <w:ind w:left="2380" w:hanging="360"/>
      </w:pPr>
      <w:rPr>
        <w:rFonts w:ascii="Wingdings" w:hAnsi="Wingdings" w:hint="default"/>
      </w:rPr>
    </w:lvl>
    <w:lvl w:ilvl="3" w:tplc="10000001" w:tentative="1">
      <w:start w:val="1"/>
      <w:numFmt w:val="bullet"/>
      <w:lvlText w:val=""/>
      <w:lvlJc w:val="left"/>
      <w:pPr>
        <w:ind w:left="3100" w:hanging="360"/>
      </w:pPr>
      <w:rPr>
        <w:rFonts w:ascii="Symbol" w:hAnsi="Symbol" w:hint="default"/>
      </w:rPr>
    </w:lvl>
    <w:lvl w:ilvl="4" w:tplc="10000003" w:tentative="1">
      <w:start w:val="1"/>
      <w:numFmt w:val="bullet"/>
      <w:lvlText w:val="o"/>
      <w:lvlJc w:val="left"/>
      <w:pPr>
        <w:ind w:left="3820" w:hanging="360"/>
      </w:pPr>
      <w:rPr>
        <w:rFonts w:ascii="Courier New" w:hAnsi="Courier New" w:cs="Courier New" w:hint="default"/>
      </w:rPr>
    </w:lvl>
    <w:lvl w:ilvl="5" w:tplc="10000005" w:tentative="1">
      <w:start w:val="1"/>
      <w:numFmt w:val="bullet"/>
      <w:lvlText w:val=""/>
      <w:lvlJc w:val="left"/>
      <w:pPr>
        <w:ind w:left="4540" w:hanging="360"/>
      </w:pPr>
      <w:rPr>
        <w:rFonts w:ascii="Wingdings" w:hAnsi="Wingdings" w:hint="default"/>
      </w:rPr>
    </w:lvl>
    <w:lvl w:ilvl="6" w:tplc="10000001" w:tentative="1">
      <w:start w:val="1"/>
      <w:numFmt w:val="bullet"/>
      <w:lvlText w:val=""/>
      <w:lvlJc w:val="left"/>
      <w:pPr>
        <w:ind w:left="5260" w:hanging="360"/>
      </w:pPr>
      <w:rPr>
        <w:rFonts w:ascii="Symbol" w:hAnsi="Symbol" w:hint="default"/>
      </w:rPr>
    </w:lvl>
    <w:lvl w:ilvl="7" w:tplc="10000003" w:tentative="1">
      <w:start w:val="1"/>
      <w:numFmt w:val="bullet"/>
      <w:lvlText w:val="o"/>
      <w:lvlJc w:val="left"/>
      <w:pPr>
        <w:ind w:left="5980" w:hanging="360"/>
      </w:pPr>
      <w:rPr>
        <w:rFonts w:ascii="Courier New" w:hAnsi="Courier New" w:cs="Courier New" w:hint="default"/>
      </w:rPr>
    </w:lvl>
    <w:lvl w:ilvl="8" w:tplc="10000005" w:tentative="1">
      <w:start w:val="1"/>
      <w:numFmt w:val="bullet"/>
      <w:lvlText w:val=""/>
      <w:lvlJc w:val="left"/>
      <w:pPr>
        <w:ind w:left="6700" w:hanging="360"/>
      </w:pPr>
      <w:rPr>
        <w:rFonts w:ascii="Wingdings" w:hAnsi="Wingdings" w:hint="default"/>
      </w:rPr>
    </w:lvl>
  </w:abstractNum>
  <w:abstractNum w:abstractNumId="6" w15:restartNumberingAfterBreak="0">
    <w:nsid w:val="23DF48E4"/>
    <w:multiLevelType w:val="hybridMultilevel"/>
    <w:tmpl w:val="86841666"/>
    <w:lvl w:ilvl="0" w:tplc="93A4A280">
      <w:start w:val="1"/>
      <w:numFmt w:val="lowerLetter"/>
      <w:pStyle w:val="Secondnumbering"/>
      <w:lvlText w:val="%1)."/>
      <w:lvlJc w:val="right"/>
      <w:pPr>
        <w:ind w:left="1495"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7"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8" w15:restartNumberingAfterBreak="0">
    <w:nsid w:val="247B359D"/>
    <w:multiLevelType w:val="hybridMultilevel"/>
    <w:tmpl w:val="BFC6C346"/>
    <w:lvl w:ilvl="0" w:tplc="0809001B">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37B96B66"/>
    <w:multiLevelType w:val="hybridMultilevel"/>
    <w:tmpl w:val="D77E7CD6"/>
    <w:lvl w:ilvl="0" w:tplc="FF90CA00">
      <w:start w:val="1"/>
      <w:numFmt w:val="lowerRoman"/>
      <w:lvlText w:val="%1."/>
      <w:lvlJc w:val="right"/>
      <w:pPr>
        <w:ind w:left="1417" w:hanging="283"/>
      </w:pPr>
      <w:rPr>
        <w:rFonts w:hint="default"/>
      </w:rPr>
    </w:lvl>
    <w:lvl w:ilvl="1" w:tplc="08090019" w:tentative="1">
      <w:start w:val="1"/>
      <w:numFmt w:val="lowerLetter"/>
      <w:lvlText w:val="%2."/>
      <w:lvlJc w:val="left"/>
      <w:pPr>
        <w:ind w:left="1723" w:hanging="360"/>
      </w:pPr>
    </w:lvl>
    <w:lvl w:ilvl="2" w:tplc="0809001B" w:tentative="1">
      <w:start w:val="1"/>
      <w:numFmt w:val="lowerRoman"/>
      <w:lvlText w:val="%3."/>
      <w:lvlJc w:val="right"/>
      <w:pPr>
        <w:ind w:left="2443" w:hanging="180"/>
      </w:pPr>
    </w:lvl>
    <w:lvl w:ilvl="3" w:tplc="0809000F" w:tentative="1">
      <w:start w:val="1"/>
      <w:numFmt w:val="decimal"/>
      <w:lvlText w:val="%4."/>
      <w:lvlJc w:val="left"/>
      <w:pPr>
        <w:ind w:left="3163" w:hanging="360"/>
      </w:pPr>
    </w:lvl>
    <w:lvl w:ilvl="4" w:tplc="08090019" w:tentative="1">
      <w:start w:val="1"/>
      <w:numFmt w:val="lowerLetter"/>
      <w:lvlText w:val="%5."/>
      <w:lvlJc w:val="left"/>
      <w:pPr>
        <w:ind w:left="3883" w:hanging="360"/>
      </w:pPr>
    </w:lvl>
    <w:lvl w:ilvl="5" w:tplc="0809001B" w:tentative="1">
      <w:start w:val="1"/>
      <w:numFmt w:val="lowerRoman"/>
      <w:lvlText w:val="%6."/>
      <w:lvlJc w:val="right"/>
      <w:pPr>
        <w:ind w:left="4603" w:hanging="180"/>
      </w:pPr>
    </w:lvl>
    <w:lvl w:ilvl="6" w:tplc="0809000F" w:tentative="1">
      <w:start w:val="1"/>
      <w:numFmt w:val="decimal"/>
      <w:lvlText w:val="%7."/>
      <w:lvlJc w:val="left"/>
      <w:pPr>
        <w:ind w:left="5323" w:hanging="360"/>
      </w:pPr>
    </w:lvl>
    <w:lvl w:ilvl="7" w:tplc="08090019" w:tentative="1">
      <w:start w:val="1"/>
      <w:numFmt w:val="lowerLetter"/>
      <w:lvlText w:val="%8."/>
      <w:lvlJc w:val="left"/>
      <w:pPr>
        <w:ind w:left="6043" w:hanging="360"/>
      </w:pPr>
    </w:lvl>
    <w:lvl w:ilvl="8" w:tplc="0809001B" w:tentative="1">
      <w:start w:val="1"/>
      <w:numFmt w:val="lowerRoman"/>
      <w:lvlText w:val="%9."/>
      <w:lvlJc w:val="right"/>
      <w:pPr>
        <w:ind w:left="6763" w:hanging="180"/>
      </w:pPr>
    </w:lvl>
  </w:abstractNum>
  <w:abstractNum w:abstractNumId="10" w15:restartNumberingAfterBreak="0">
    <w:nsid w:val="386B3051"/>
    <w:multiLevelType w:val="hybridMultilevel"/>
    <w:tmpl w:val="A69C2C2C"/>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1" w15:restartNumberingAfterBreak="0">
    <w:nsid w:val="399A78C3"/>
    <w:multiLevelType w:val="hybridMultilevel"/>
    <w:tmpl w:val="74C8A564"/>
    <w:lvl w:ilvl="0" w:tplc="ECB6B4A2">
      <w:start w:val="1"/>
      <w:numFmt w:val="decimal"/>
      <w:lvlText w:val="%1."/>
      <w:lvlJc w:val="left"/>
      <w:pPr>
        <w:ind w:left="567" w:hanging="283"/>
      </w:pPr>
      <w:rPr>
        <w:rFonts w:hint="default"/>
      </w:rPr>
    </w:lvl>
    <w:lvl w:ilvl="1" w:tplc="1000000F">
      <w:start w:val="1"/>
      <w:numFmt w:val="decimal"/>
      <w:lvlText w:val="%2."/>
      <w:lvlJc w:val="left"/>
      <w:pPr>
        <w:ind w:left="927" w:hanging="360"/>
      </w:pPr>
    </w:lvl>
    <w:lvl w:ilvl="2" w:tplc="FF90CA00">
      <w:start w:val="1"/>
      <w:numFmt w:val="lowerRoman"/>
      <w:lvlText w:val="%3."/>
      <w:lvlJc w:val="right"/>
      <w:pPr>
        <w:ind w:left="1134" w:hanging="283"/>
      </w:pPr>
      <w:rPr>
        <w:rFonts w:hint="default"/>
      </w:r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3BD47CB1"/>
    <w:multiLevelType w:val="hybridMultilevel"/>
    <w:tmpl w:val="BC769D64"/>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3"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4" w15:restartNumberingAfterBreak="0">
    <w:nsid w:val="422F4D5B"/>
    <w:multiLevelType w:val="hybridMultilevel"/>
    <w:tmpl w:val="457E59D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50A20CC5"/>
    <w:multiLevelType w:val="hybridMultilevel"/>
    <w:tmpl w:val="1FB831E4"/>
    <w:lvl w:ilvl="0" w:tplc="82567DE8">
      <w:start w:val="4"/>
      <w:numFmt w:val="decimal"/>
      <w:lvlText w:val="%1."/>
      <w:lvlJc w:val="left"/>
      <w:pPr>
        <w:ind w:left="8280" w:hanging="720"/>
      </w:pPr>
      <w:rPr>
        <w:rFonts w:hint="default"/>
        <w:strike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17" w15:restartNumberingAfterBreak="0">
    <w:nsid w:val="547C66B8"/>
    <w:multiLevelType w:val="hybridMultilevel"/>
    <w:tmpl w:val="AD1C791E"/>
    <w:lvl w:ilvl="0" w:tplc="36A0ECD6">
      <w:start w:val="1"/>
      <w:numFmt w:val="lowerLetter"/>
      <w:lvlText w:val="%1)"/>
      <w:lvlJc w:val="left"/>
      <w:pPr>
        <w:ind w:left="720" w:hanging="360"/>
      </w:pPr>
      <w:rPr>
        <w:rFonts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8" w15:restartNumberingAfterBreak="0">
    <w:nsid w:val="5F477DDB"/>
    <w:multiLevelType w:val="hybridMultilevel"/>
    <w:tmpl w:val="2BAE18CC"/>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9" w15:restartNumberingAfterBreak="0">
    <w:nsid w:val="646C4DAA"/>
    <w:multiLevelType w:val="hybridMultilevel"/>
    <w:tmpl w:val="87E601E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9A23F83"/>
    <w:multiLevelType w:val="hybridMultilevel"/>
    <w:tmpl w:val="A950FED6"/>
    <w:lvl w:ilvl="0" w:tplc="CCF46058">
      <w:start w:val="1"/>
      <w:numFmt w:val="decimal"/>
      <w:lvlText w:val="%1."/>
      <w:lvlJc w:val="left"/>
      <w:pPr>
        <w:ind w:left="360" w:hanging="360"/>
      </w:pPr>
      <w:rPr>
        <w:sz w:val="22"/>
        <w:szCs w:val="22"/>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1"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2" w15:restartNumberingAfterBreak="0">
    <w:nsid w:val="6F1F540F"/>
    <w:multiLevelType w:val="hybridMultilevel"/>
    <w:tmpl w:val="20F82BA0"/>
    <w:lvl w:ilvl="0" w:tplc="ECB6B4A2">
      <w:start w:val="1"/>
      <w:numFmt w:val="decimal"/>
      <w:lvlText w:val="%1."/>
      <w:lvlJc w:val="left"/>
      <w:pPr>
        <w:ind w:left="567" w:hanging="283"/>
      </w:pPr>
      <w:rPr>
        <w:rFonts w:hint="default"/>
      </w:rPr>
    </w:lvl>
    <w:lvl w:ilvl="1" w:tplc="3B4AD0FA">
      <w:start w:val="1"/>
      <w:numFmt w:val="lowerLetter"/>
      <w:lvlText w:val="%2."/>
      <w:lvlJc w:val="left"/>
      <w:pPr>
        <w:ind w:left="851" w:hanging="284"/>
      </w:pPr>
      <w:rPr>
        <w:rFonts w:hint="default"/>
      </w:rPr>
    </w:lvl>
    <w:lvl w:ilvl="2" w:tplc="FF90CA00">
      <w:start w:val="1"/>
      <w:numFmt w:val="lowerRoman"/>
      <w:lvlText w:val="%3."/>
      <w:lvlJc w:val="right"/>
      <w:pPr>
        <w:ind w:left="1134" w:hanging="283"/>
      </w:pPr>
      <w:rPr>
        <w:rFonts w:hint="default"/>
      </w:r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033117743">
    <w:abstractNumId w:val="23"/>
  </w:num>
  <w:num w:numId="2" w16cid:durableId="267978809">
    <w:abstractNumId w:val="6"/>
  </w:num>
  <w:num w:numId="3" w16cid:durableId="1208645849">
    <w:abstractNumId w:val="16"/>
  </w:num>
  <w:num w:numId="4" w16cid:durableId="1586957511">
    <w:abstractNumId w:val="2"/>
  </w:num>
  <w:num w:numId="5" w16cid:durableId="389572540">
    <w:abstractNumId w:val="20"/>
  </w:num>
  <w:num w:numId="6" w16cid:durableId="17283782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459837943">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28373442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93242286">
    <w:abstractNumId w:val="17"/>
  </w:num>
  <w:num w:numId="10" w16cid:durableId="1999918993">
    <w:abstractNumId w:val="3"/>
  </w:num>
  <w:num w:numId="11" w16cid:durableId="241185221">
    <w:abstractNumId w:val="15"/>
  </w:num>
  <w:num w:numId="12" w16cid:durableId="287010828">
    <w:abstractNumId w:val="0"/>
  </w:num>
  <w:num w:numId="13" w16cid:durableId="1961912456">
    <w:abstractNumId w:val="19"/>
  </w:num>
  <w:num w:numId="14" w16cid:durableId="893660854">
    <w:abstractNumId w:val="22"/>
  </w:num>
  <w:num w:numId="15" w16cid:durableId="724717709">
    <w:abstractNumId w:val="9"/>
  </w:num>
  <w:num w:numId="16" w16cid:durableId="1121073636">
    <w:abstractNumId w:val="11"/>
  </w:num>
  <w:num w:numId="17" w16cid:durableId="322903687">
    <w:abstractNumId w:val="14"/>
  </w:num>
  <w:num w:numId="18" w16cid:durableId="175533839">
    <w:abstractNumId w:val="8"/>
  </w:num>
  <w:num w:numId="19" w16cid:durableId="1838110208">
    <w:abstractNumId w:val="1"/>
  </w:num>
  <w:num w:numId="20" w16cid:durableId="1401052244">
    <w:abstractNumId w:val="12"/>
  </w:num>
  <w:num w:numId="21" w16cid:durableId="221867369">
    <w:abstractNumId w:val="5"/>
  </w:num>
  <w:num w:numId="22" w16cid:durableId="1719545999">
    <w:abstractNumId w:val="4"/>
  </w:num>
  <w:num w:numId="23" w16cid:durableId="2013605769">
    <w:abstractNumId w:val="18"/>
  </w:num>
  <w:num w:numId="24" w16cid:durableId="865413287">
    <w:abstractNumId w:val="10"/>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1256"/>
    <w:rsid w:val="000026E2"/>
    <w:rsid w:val="0000309C"/>
    <w:rsid w:val="000052A4"/>
    <w:rsid w:val="000114F6"/>
    <w:rsid w:val="0001212C"/>
    <w:rsid w:val="00013215"/>
    <w:rsid w:val="00013CC8"/>
    <w:rsid w:val="00014729"/>
    <w:rsid w:val="000151F6"/>
    <w:rsid w:val="00015990"/>
    <w:rsid w:val="00015CA4"/>
    <w:rsid w:val="00015DCE"/>
    <w:rsid w:val="00015E30"/>
    <w:rsid w:val="00017BD9"/>
    <w:rsid w:val="00021ABC"/>
    <w:rsid w:val="00022EE2"/>
    <w:rsid w:val="000274D9"/>
    <w:rsid w:val="00030B84"/>
    <w:rsid w:val="00030F60"/>
    <w:rsid w:val="00031786"/>
    <w:rsid w:val="00034083"/>
    <w:rsid w:val="00042579"/>
    <w:rsid w:val="000523D4"/>
    <w:rsid w:val="00052AC4"/>
    <w:rsid w:val="00055F1A"/>
    <w:rsid w:val="000562DF"/>
    <w:rsid w:val="00056F31"/>
    <w:rsid w:val="00060F49"/>
    <w:rsid w:val="000619F0"/>
    <w:rsid w:val="00066BEC"/>
    <w:rsid w:val="00067BFA"/>
    <w:rsid w:val="00070149"/>
    <w:rsid w:val="00073348"/>
    <w:rsid w:val="00074935"/>
    <w:rsid w:val="000813AA"/>
    <w:rsid w:val="00081998"/>
    <w:rsid w:val="000833E9"/>
    <w:rsid w:val="00083F60"/>
    <w:rsid w:val="00087D23"/>
    <w:rsid w:val="000907E6"/>
    <w:rsid w:val="0009083E"/>
    <w:rsid w:val="000908D5"/>
    <w:rsid w:val="00090E59"/>
    <w:rsid w:val="00091223"/>
    <w:rsid w:val="000920C2"/>
    <w:rsid w:val="000958BD"/>
    <w:rsid w:val="000968FE"/>
    <w:rsid w:val="00097FEB"/>
    <w:rsid w:val="000A3E5C"/>
    <w:rsid w:val="000A48E0"/>
    <w:rsid w:val="000A4DAF"/>
    <w:rsid w:val="000A6364"/>
    <w:rsid w:val="000B0626"/>
    <w:rsid w:val="000B17D1"/>
    <w:rsid w:val="000B1BFB"/>
    <w:rsid w:val="000B389A"/>
    <w:rsid w:val="000B4416"/>
    <w:rsid w:val="000B4534"/>
    <w:rsid w:val="000B55F8"/>
    <w:rsid w:val="000B7D7C"/>
    <w:rsid w:val="000C04FE"/>
    <w:rsid w:val="000C30F3"/>
    <w:rsid w:val="000C349E"/>
    <w:rsid w:val="000C466D"/>
    <w:rsid w:val="000D318F"/>
    <w:rsid w:val="000D7476"/>
    <w:rsid w:val="000D7EE5"/>
    <w:rsid w:val="000E0B8A"/>
    <w:rsid w:val="000E5709"/>
    <w:rsid w:val="000E734C"/>
    <w:rsid w:val="000F16C0"/>
    <w:rsid w:val="000F16E7"/>
    <w:rsid w:val="000F3184"/>
    <w:rsid w:val="000F34F1"/>
    <w:rsid w:val="001070F6"/>
    <w:rsid w:val="00110559"/>
    <w:rsid w:val="001157D8"/>
    <w:rsid w:val="00115969"/>
    <w:rsid w:val="001201CE"/>
    <w:rsid w:val="00120BC3"/>
    <w:rsid w:val="00126EC9"/>
    <w:rsid w:val="0013212E"/>
    <w:rsid w:val="001321CA"/>
    <w:rsid w:val="00132763"/>
    <w:rsid w:val="0013564B"/>
    <w:rsid w:val="001371CC"/>
    <w:rsid w:val="00137736"/>
    <w:rsid w:val="0014052A"/>
    <w:rsid w:val="00143310"/>
    <w:rsid w:val="00144485"/>
    <w:rsid w:val="00150822"/>
    <w:rsid w:val="00151AE1"/>
    <w:rsid w:val="0015274B"/>
    <w:rsid w:val="00153777"/>
    <w:rsid w:val="001544A2"/>
    <w:rsid w:val="001552A8"/>
    <w:rsid w:val="00156298"/>
    <w:rsid w:val="001579FA"/>
    <w:rsid w:val="001612DC"/>
    <w:rsid w:val="00161EE0"/>
    <w:rsid w:val="00165571"/>
    <w:rsid w:val="00165C3F"/>
    <w:rsid w:val="00166512"/>
    <w:rsid w:val="00170F35"/>
    <w:rsid w:val="0017113D"/>
    <w:rsid w:val="00171CF0"/>
    <w:rsid w:val="0017266D"/>
    <w:rsid w:val="00173575"/>
    <w:rsid w:val="00175C36"/>
    <w:rsid w:val="00176C9F"/>
    <w:rsid w:val="00180AA2"/>
    <w:rsid w:val="00180DF7"/>
    <w:rsid w:val="00182291"/>
    <w:rsid w:val="00185F71"/>
    <w:rsid w:val="001908C8"/>
    <w:rsid w:val="00191924"/>
    <w:rsid w:val="001919A1"/>
    <w:rsid w:val="00192A9D"/>
    <w:rsid w:val="0019384D"/>
    <w:rsid w:val="00194646"/>
    <w:rsid w:val="00195900"/>
    <w:rsid w:val="00197197"/>
    <w:rsid w:val="00197B07"/>
    <w:rsid w:val="001A0212"/>
    <w:rsid w:val="001A16CD"/>
    <w:rsid w:val="001A2ED9"/>
    <w:rsid w:val="001A3618"/>
    <w:rsid w:val="001A787A"/>
    <w:rsid w:val="001B1DF8"/>
    <w:rsid w:val="001B4CD1"/>
    <w:rsid w:val="001B4CD6"/>
    <w:rsid w:val="001B4E75"/>
    <w:rsid w:val="001B5CA9"/>
    <w:rsid w:val="001C371D"/>
    <w:rsid w:val="001C4E90"/>
    <w:rsid w:val="001C52CB"/>
    <w:rsid w:val="001C703A"/>
    <w:rsid w:val="001D09FF"/>
    <w:rsid w:val="001D18BD"/>
    <w:rsid w:val="001D2AF7"/>
    <w:rsid w:val="001D2B25"/>
    <w:rsid w:val="001D2C08"/>
    <w:rsid w:val="001D69A4"/>
    <w:rsid w:val="001E00B8"/>
    <w:rsid w:val="001E3F7B"/>
    <w:rsid w:val="001E4439"/>
    <w:rsid w:val="001E57DE"/>
    <w:rsid w:val="001E596A"/>
    <w:rsid w:val="001E5BFA"/>
    <w:rsid w:val="001E62A1"/>
    <w:rsid w:val="001F0489"/>
    <w:rsid w:val="001F14AB"/>
    <w:rsid w:val="001F3B80"/>
    <w:rsid w:val="001F77C4"/>
    <w:rsid w:val="00201023"/>
    <w:rsid w:val="00201CCD"/>
    <w:rsid w:val="00201DFA"/>
    <w:rsid w:val="0020397D"/>
    <w:rsid w:val="00203DAD"/>
    <w:rsid w:val="00204F0C"/>
    <w:rsid w:val="002061B9"/>
    <w:rsid w:val="002122AA"/>
    <w:rsid w:val="00214BD2"/>
    <w:rsid w:val="00214FAB"/>
    <w:rsid w:val="00215EE0"/>
    <w:rsid w:val="0022124A"/>
    <w:rsid w:val="0022555B"/>
    <w:rsid w:val="00227593"/>
    <w:rsid w:val="002319EC"/>
    <w:rsid w:val="00233235"/>
    <w:rsid w:val="00235341"/>
    <w:rsid w:val="00240F90"/>
    <w:rsid w:val="00243968"/>
    <w:rsid w:val="00244F24"/>
    <w:rsid w:val="002468B9"/>
    <w:rsid w:val="002470A3"/>
    <w:rsid w:val="0025477D"/>
    <w:rsid w:val="00257203"/>
    <w:rsid w:val="0025743A"/>
    <w:rsid w:val="0026373D"/>
    <w:rsid w:val="00264F29"/>
    <w:rsid w:val="00265CC7"/>
    <w:rsid w:val="00265DC5"/>
    <w:rsid w:val="00271EF1"/>
    <w:rsid w:val="0027324D"/>
    <w:rsid w:val="002758F7"/>
    <w:rsid w:val="00275B9F"/>
    <w:rsid w:val="0027617B"/>
    <w:rsid w:val="00277687"/>
    <w:rsid w:val="00280B7E"/>
    <w:rsid w:val="00281B9F"/>
    <w:rsid w:val="002823AD"/>
    <w:rsid w:val="00282E20"/>
    <w:rsid w:val="00283835"/>
    <w:rsid w:val="002851EC"/>
    <w:rsid w:val="00285571"/>
    <w:rsid w:val="0028632E"/>
    <w:rsid w:val="0028711C"/>
    <w:rsid w:val="0029215A"/>
    <w:rsid w:val="00292898"/>
    <w:rsid w:val="00294029"/>
    <w:rsid w:val="00295294"/>
    <w:rsid w:val="002A012C"/>
    <w:rsid w:val="002A1A40"/>
    <w:rsid w:val="002A5498"/>
    <w:rsid w:val="002A5D23"/>
    <w:rsid w:val="002A6D46"/>
    <w:rsid w:val="002A798C"/>
    <w:rsid w:val="002A7A28"/>
    <w:rsid w:val="002C1DCD"/>
    <w:rsid w:val="002C3EBE"/>
    <w:rsid w:val="002C4BB7"/>
    <w:rsid w:val="002C68CB"/>
    <w:rsid w:val="002C6BD6"/>
    <w:rsid w:val="002C7264"/>
    <w:rsid w:val="002D2FA0"/>
    <w:rsid w:val="002D3239"/>
    <w:rsid w:val="002D388A"/>
    <w:rsid w:val="002D5451"/>
    <w:rsid w:val="002D6582"/>
    <w:rsid w:val="002D701A"/>
    <w:rsid w:val="002E0D43"/>
    <w:rsid w:val="002E0DE9"/>
    <w:rsid w:val="002E1B97"/>
    <w:rsid w:val="002E7111"/>
    <w:rsid w:val="002F1008"/>
    <w:rsid w:val="002F41AF"/>
    <w:rsid w:val="002F4B6A"/>
    <w:rsid w:val="002F65B5"/>
    <w:rsid w:val="002F790A"/>
    <w:rsid w:val="0030046F"/>
    <w:rsid w:val="003108AD"/>
    <w:rsid w:val="00310B43"/>
    <w:rsid w:val="003110EE"/>
    <w:rsid w:val="0031459D"/>
    <w:rsid w:val="00315676"/>
    <w:rsid w:val="00316302"/>
    <w:rsid w:val="00321A22"/>
    <w:rsid w:val="00322248"/>
    <w:rsid w:val="00323697"/>
    <w:rsid w:val="00323B8C"/>
    <w:rsid w:val="00323C9B"/>
    <w:rsid w:val="0032453F"/>
    <w:rsid w:val="00325817"/>
    <w:rsid w:val="00325DF1"/>
    <w:rsid w:val="00326E0B"/>
    <w:rsid w:val="0032731A"/>
    <w:rsid w:val="00330374"/>
    <w:rsid w:val="0033235B"/>
    <w:rsid w:val="0033389B"/>
    <w:rsid w:val="00335036"/>
    <w:rsid w:val="00337167"/>
    <w:rsid w:val="003403C6"/>
    <w:rsid w:val="00341025"/>
    <w:rsid w:val="0034166C"/>
    <w:rsid w:val="00345EB2"/>
    <w:rsid w:val="00346AC2"/>
    <w:rsid w:val="0035011E"/>
    <w:rsid w:val="003524A4"/>
    <w:rsid w:val="00352A58"/>
    <w:rsid w:val="00353F42"/>
    <w:rsid w:val="0035583E"/>
    <w:rsid w:val="00355D35"/>
    <w:rsid w:val="00360707"/>
    <w:rsid w:val="00360838"/>
    <w:rsid w:val="00360BE7"/>
    <w:rsid w:val="00361688"/>
    <w:rsid w:val="003642B8"/>
    <w:rsid w:val="00371DE1"/>
    <w:rsid w:val="00371E64"/>
    <w:rsid w:val="0037204E"/>
    <w:rsid w:val="00380A04"/>
    <w:rsid w:val="00381C2F"/>
    <w:rsid w:val="00383651"/>
    <w:rsid w:val="0038700C"/>
    <w:rsid w:val="00387347"/>
    <w:rsid w:val="00392513"/>
    <w:rsid w:val="00393799"/>
    <w:rsid w:val="00396424"/>
    <w:rsid w:val="003A0BA7"/>
    <w:rsid w:val="003A4F3B"/>
    <w:rsid w:val="003A6939"/>
    <w:rsid w:val="003A757C"/>
    <w:rsid w:val="003B28C9"/>
    <w:rsid w:val="003B31A7"/>
    <w:rsid w:val="003B3DA7"/>
    <w:rsid w:val="003B4418"/>
    <w:rsid w:val="003C1938"/>
    <w:rsid w:val="003C20D5"/>
    <w:rsid w:val="003C61F8"/>
    <w:rsid w:val="003C73ED"/>
    <w:rsid w:val="003C77DD"/>
    <w:rsid w:val="003D0EE6"/>
    <w:rsid w:val="003D10E9"/>
    <w:rsid w:val="003D2E3E"/>
    <w:rsid w:val="003D4922"/>
    <w:rsid w:val="003D4F91"/>
    <w:rsid w:val="003D5CCB"/>
    <w:rsid w:val="003D652A"/>
    <w:rsid w:val="003D681E"/>
    <w:rsid w:val="003E0F1E"/>
    <w:rsid w:val="003E1323"/>
    <w:rsid w:val="003E2F9D"/>
    <w:rsid w:val="003E358F"/>
    <w:rsid w:val="003F32BF"/>
    <w:rsid w:val="003F66C2"/>
    <w:rsid w:val="003F7D08"/>
    <w:rsid w:val="00404C36"/>
    <w:rsid w:val="004050C5"/>
    <w:rsid w:val="004061AC"/>
    <w:rsid w:val="0040694D"/>
    <w:rsid w:val="00406B35"/>
    <w:rsid w:val="004077A9"/>
    <w:rsid w:val="004141E8"/>
    <w:rsid w:val="00415513"/>
    <w:rsid w:val="00421246"/>
    <w:rsid w:val="004275D7"/>
    <w:rsid w:val="004327EA"/>
    <w:rsid w:val="00433DAA"/>
    <w:rsid w:val="00436B86"/>
    <w:rsid w:val="00437253"/>
    <w:rsid w:val="00441121"/>
    <w:rsid w:val="004423B1"/>
    <w:rsid w:val="00443EDB"/>
    <w:rsid w:val="00444D41"/>
    <w:rsid w:val="0044547B"/>
    <w:rsid w:val="00446360"/>
    <w:rsid w:val="00446A9D"/>
    <w:rsid w:val="004478F4"/>
    <w:rsid w:val="004521BB"/>
    <w:rsid w:val="0045232A"/>
    <w:rsid w:val="00453733"/>
    <w:rsid w:val="00453796"/>
    <w:rsid w:val="004579A2"/>
    <w:rsid w:val="00462FE8"/>
    <w:rsid w:val="0046314B"/>
    <w:rsid w:val="00465D72"/>
    <w:rsid w:val="00470309"/>
    <w:rsid w:val="0047157B"/>
    <w:rsid w:val="00472783"/>
    <w:rsid w:val="0047330C"/>
    <w:rsid w:val="004740BD"/>
    <w:rsid w:val="00474165"/>
    <w:rsid w:val="004759FE"/>
    <w:rsid w:val="004761E3"/>
    <w:rsid w:val="0047655E"/>
    <w:rsid w:val="00477CE9"/>
    <w:rsid w:val="00477F2D"/>
    <w:rsid w:val="00480BF0"/>
    <w:rsid w:val="0048118D"/>
    <w:rsid w:val="004834D6"/>
    <w:rsid w:val="00483DF6"/>
    <w:rsid w:val="0048532A"/>
    <w:rsid w:val="00485629"/>
    <w:rsid w:val="00485A2A"/>
    <w:rsid w:val="004926BD"/>
    <w:rsid w:val="00493372"/>
    <w:rsid w:val="00493BE7"/>
    <w:rsid w:val="00496BF5"/>
    <w:rsid w:val="004970B5"/>
    <w:rsid w:val="004A0BEF"/>
    <w:rsid w:val="004A0C87"/>
    <w:rsid w:val="004A1F28"/>
    <w:rsid w:val="004A3C16"/>
    <w:rsid w:val="004B0EF5"/>
    <w:rsid w:val="004B4BEA"/>
    <w:rsid w:val="004B505D"/>
    <w:rsid w:val="004B5573"/>
    <w:rsid w:val="004B7071"/>
    <w:rsid w:val="004C08DD"/>
    <w:rsid w:val="004C1A64"/>
    <w:rsid w:val="004C1D5B"/>
    <w:rsid w:val="004C3D92"/>
    <w:rsid w:val="004C462C"/>
    <w:rsid w:val="004C5DA4"/>
    <w:rsid w:val="004C7E14"/>
    <w:rsid w:val="004D12BB"/>
    <w:rsid w:val="004D2A7F"/>
    <w:rsid w:val="004D6420"/>
    <w:rsid w:val="004D6625"/>
    <w:rsid w:val="004D67A3"/>
    <w:rsid w:val="004D7FCE"/>
    <w:rsid w:val="004E02FB"/>
    <w:rsid w:val="004E1207"/>
    <w:rsid w:val="004E1CC8"/>
    <w:rsid w:val="004E3BE8"/>
    <w:rsid w:val="004E7560"/>
    <w:rsid w:val="004E7780"/>
    <w:rsid w:val="004F060C"/>
    <w:rsid w:val="004F070B"/>
    <w:rsid w:val="004F071C"/>
    <w:rsid w:val="004F2C24"/>
    <w:rsid w:val="004F4CCA"/>
    <w:rsid w:val="004F50EF"/>
    <w:rsid w:val="004F525D"/>
    <w:rsid w:val="004F5CF2"/>
    <w:rsid w:val="004F64B0"/>
    <w:rsid w:val="005008DD"/>
    <w:rsid w:val="0050740D"/>
    <w:rsid w:val="00513532"/>
    <w:rsid w:val="005210DF"/>
    <w:rsid w:val="005213EA"/>
    <w:rsid w:val="005225F0"/>
    <w:rsid w:val="0052297E"/>
    <w:rsid w:val="00526FA3"/>
    <w:rsid w:val="00530AC0"/>
    <w:rsid w:val="00531370"/>
    <w:rsid w:val="005327F3"/>
    <w:rsid w:val="005330F7"/>
    <w:rsid w:val="0053345D"/>
    <w:rsid w:val="00534492"/>
    <w:rsid w:val="00536AAF"/>
    <w:rsid w:val="00542F05"/>
    <w:rsid w:val="0054311C"/>
    <w:rsid w:val="00543267"/>
    <w:rsid w:val="00546E01"/>
    <w:rsid w:val="00550DA7"/>
    <w:rsid w:val="00551A15"/>
    <w:rsid w:val="0055217D"/>
    <w:rsid w:val="005523F5"/>
    <w:rsid w:val="0055387B"/>
    <w:rsid w:val="00553A7D"/>
    <w:rsid w:val="005543F5"/>
    <w:rsid w:val="00555A49"/>
    <w:rsid w:val="00561FFA"/>
    <w:rsid w:val="00562A3C"/>
    <w:rsid w:val="00563598"/>
    <w:rsid w:val="00563A5D"/>
    <w:rsid w:val="00563ABC"/>
    <w:rsid w:val="005663FF"/>
    <w:rsid w:val="00567E77"/>
    <w:rsid w:val="00575E32"/>
    <w:rsid w:val="005776B3"/>
    <w:rsid w:val="005874F5"/>
    <w:rsid w:val="00590E31"/>
    <w:rsid w:val="00591491"/>
    <w:rsid w:val="00595EC1"/>
    <w:rsid w:val="00597233"/>
    <w:rsid w:val="005A0E1F"/>
    <w:rsid w:val="005A1520"/>
    <w:rsid w:val="005A2951"/>
    <w:rsid w:val="005A2D49"/>
    <w:rsid w:val="005A390A"/>
    <w:rsid w:val="005A3CA8"/>
    <w:rsid w:val="005A6572"/>
    <w:rsid w:val="005A7C2A"/>
    <w:rsid w:val="005B0071"/>
    <w:rsid w:val="005B196C"/>
    <w:rsid w:val="005B29CE"/>
    <w:rsid w:val="005B2F0C"/>
    <w:rsid w:val="005B3525"/>
    <w:rsid w:val="005B62D0"/>
    <w:rsid w:val="005B72C8"/>
    <w:rsid w:val="005C14E3"/>
    <w:rsid w:val="005C4185"/>
    <w:rsid w:val="005C48DC"/>
    <w:rsid w:val="005C5062"/>
    <w:rsid w:val="005C6877"/>
    <w:rsid w:val="005C713F"/>
    <w:rsid w:val="005D249E"/>
    <w:rsid w:val="005D488F"/>
    <w:rsid w:val="005D58FB"/>
    <w:rsid w:val="005D64D5"/>
    <w:rsid w:val="005D6954"/>
    <w:rsid w:val="005D6D1C"/>
    <w:rsid w:val="005E0AC0"/>
    <w:rsid w:val="005E0B0A"/>
    <w:rsid w:val="005E0B9D"/>
    <w:rsid w:val="005E4FE0"/>
    <w:rsid w:val="005E7924"/>
    <w:rsid w:val="005E7AA0"/>
    <w:rsid w:val="005F0444"/>
    <w:rsid w:val="005F0714"/>
    <w:rsid w:val="005F0C25"/>
    <w:rsid w:val="005F1567"/>
    <w:rsid w:val="005F3300"/>
    <w:rsid w:val="005F3A41"/>
    <w:rsid w:val="005F3C0F"/>
    <w:rsid w:val="005F3E4B"/>
    <w:rsid w:val="005F53B0"/>
    <w:rsid w:val="005F5D43"/>
    <w:rsid w:val="005F7AD8"/>
    <w:rsid w:val="006003E7"/>
    <w:rsid w:val="006013C6"/>
    <w:rsid w:val="006027D0"/>
    <w:rsid w:val="006031EB"/>
    <w:rsid w:val="00603F63"/>
    <w:rsid w:val="006045CB"/>
    <w:rsid w:val="006063AE"/>
    <w:rsid w:val="00607F7F"/>
    <w:rsid w:val="006100C4"/>
    <w:rsid w:val="00613330"/>
    <w:rsid w:val="006150DE"/>
    <w:rsid w:val="0062143E"/>
    <w:rsid w:val="006214B1"/>
    <w:rsid w:val="00621C47"/>
    <w:rsid w:val="006266F2"/>
    <w:rsid w:val="00626DA2"/>
    <w:rsid w:val="00630015"/>
    <w:rsid w:val="0063026B"/>
    <w:rsid w:val="00632A7B"/>
    <w:rsid w:val="006336EF"/>
    <w:rsid w:val="00635EAF"/>
    <w:rsid w:val="00637675"/>
    <w:rsid w:val="0063776B"/>
    <w:rsid w:val="00640FB5"/>
    <w:rsid w:val="00641F8B"/>
    <w:rsid w:val="006422DD"/>
    <w:rsid w:val="00644C2C"/>
    <w:rsid w:val="006509B2"/>
    <w:rsid w:val="00652364"/>
    <w:rsid w:val="006540D3"/>
    <w:rsid w:val="00654F4C"/>
    <w:rsid w:val="00661875"/>
    <w:rsid w:val="00662FE3"/>
    <w:rsid w:val="00664BE5"/>
    <w:rsid w:val="006714C3"/>
    <w:rsid w:val="00673B6F"/>
    <w:rsid w:val="00674FF9"/>
    <w:rsid w:val="006751B1"/>
    <w:rsid w:val="00686BB3"/>
    <w:rsid w:val="006874AC"/>
    <w:rsid w:val="0069092A"/>
    <w:rsid w:val="00691B64"/>
    <w:rsid w:val="00693BD9"/>
    <w:rsid w:val="00693D0C"/>
    <w:rsid w:val="00695AAD"/>
    <w:rsid w:val="0069797E"/>
    <w:rsid w:val="006A0098"/>
    <w:rsid w:val="006A0D1B"/>
    <w:rsid w:val="006A1CE7"/>
    <w:rsid w:val="006A2828"/>
    <w:rsid w:val="006A4D28"/>
    <w:rsid w:val="006A5ECD"/>
    <w:rsid w:val="006A5FA5"/>
    <w:rsid w:val="006A670C"/>
    <w:rsid w:val="006A7003"/>
    <w:rsid w:val="006B27EE"/>
    <w:rsid w:val="006B31AB"/>
    <w:rsid w:val="006B4573"/>
    <w:rsid w:val="006B6F33"/>
    <w:rsid w:val="006B7DF8"/>
    <w:rsid w:val="006C0FAE"/>
    <w:rsid w:val="006C508E"/>
    <w:rsid w:val="006C62B4"/>
    <w:rsid w:val="006C6E34"/>
    <w:rsid w:val="006C7362"/>
    <w:rsid w:val="006C7AE3"/>
    <w:rsid w:val="006D036B"/>
    <w:rsid w:val="006D03A9"/>
    <w:rsid w:val="006D0F89"/>
    <w:rsid w:val="006D1AE6"/>
    <w:rsid w:val="006D293B"/>
    <w:rsid w:val="006D2F29"/>
    <w:rsid w:val="006D6D42"/>
    <w:rsid w:val="006E057A"/>
    <w:rsid w:val="006E4027"/>
    <w:rsid w:val="006E4B1E"/>
    <w:rsid w:val="006E57E0"/>
    <w:rsid w:val="006E5CB0"/>
    <w:rsid w:val="006E7936"/>
    <w:rsid w:val="006F122B"/>
    <w:rsid w:val="006F261C"/>
    <w:rsid w:val="006F3BE6"/>
    <w:rsid w:val="006F4DF4"/>
    <w:rsid w:val="006F51E7"/>
    <w:rsid w:val="006F5964"/>
    <w:rsid w:val="006F6BEA"/>
    <w:rsid w:val="006F77E6"/>
    <w:rsid w:val="00700C91"/>
    <w:rsid w:val="00701EC2"/>
    <w:rsid w:val="00702E47"/>
    <w:rsid w:val="007030BD"/>
    <w:rsid w:val="007039DE"/>
    <w:rsid w:val="00710ACA"/>
    <w:rsid w:val="00711A29"/>
    <w:rsid w:val="00713261"/>
    <w:rsid w:val="0071639A"/>
    <w:rsid w:val="00716936"/>
    <w:rsid w:val="00725EDC"/>
    <w:rsid w:val="00731C34"/>
    <w:rsid w:val="007320DB"/>
    <w:rsid w:val="0073212C"/>
    <w:rsid w:val="007336E1"/>
    <w:rsid w:val="007361DC"/>
    <w:rsid w:val="00743180"/>
    <w:rsid w:val="00743E41"/>
    <w:rsid w:val="00745E1C"/>
    <w:rsid w:val="0074791C"/>
    <w:rsid w:val="007503C9"/>
    <w:rsid w:val="00750A8F"/>
    <w:rsid w:val="007517A2"/>
    <w:rsid w:val="00752024"/>
    <w:rsid w:val="007572E4"/>
    <w:rsid w:val="007577CF"/>
    <w:rsid w:val="00761BF2"/>
    <w:rsid w:val="007636E8"/>
    <w:rsid w:val="00763F68"/>
    <w:rsid w:val="00765BE3"/>
    <w:rsid w:val="00766AA1"/>
    <w:rsid w:val="00767C02"/>
    <w:rsid w:val="007723AA"/>
    <w:rsid w:val="0077654A"/>
    <w:rsid w:val="007767BD"/>
    <w:rsid w:val="007801E0"/>
    <w:rsid w:val="007837B5"/>
    <w:rsid w:val="007842F4"/>
    <w:rsid w:val="007877F3"/>
    <w:rsid w:val="00791951"/>
    <w:rsid w:val="0079417D"/>
    <w:rsid w:val="00794FC0"/>
    <w:rsid w:val="0079571A"/>
    <w:rsid w:val="00797A17"/>
    <w:rsid w:val="00797D86"/>
    <w:rsid w:val="00797E72"/>
    <w:rsid w:val="007A002B"/>
    <w:rsid w:val="007A0E50"/>
    <w:rsid w:val="007A29AA"/>
    <w:rsid w:val="007A2C92"/>
    <w:rsid w:val="007A2FB5"/>
    <w:rsid w:val="007A3795"/>
    <w:rsid w:val="007B093E"/>
    <w:rsid w:val="007B0AB4"/>
    <w:rsid w:val="007B1B81"/>
    <w:rsid w:val="007B574B"/>
    <w:rsid w:val="007C1FF3"/>
    <w:rsid w:val="007C2E1E"/>
    <w:rsid w:val="007C370C"/>
    <w:rsid w:val="007C3CAC"/>
    <w:rsid w:val="007C5D1B"/>
    <w:rsid w:val="007C666D"/>
    <w:rsid w:val="007C760D"/>
    <w:rsid w:val="007D04A3"/>
    <w:rsid w:val="007D3216"/>
    <w:rsid w:val="007D37C1"/>
    <w:rsid w:val="007D4EEA"/>
    <w:rsid w:val="007D7194"/>
    <w:rsid w:val="007D77D9"/>
    <w:rsid w:val="007E0DEB"/>
    <w:rsid w:val="007E33D8"/>
    <w:rsid w:val="007E4B1F"/>
    <w:rsid w:val="007E4BC8"/>
    <w:rsid w:val="007E5664"/>
    <w:rsid w:val="007E57CE"/>
    <w:rsid w:val="007E60DA"/>
    <w:rsid w:val="007E62AF"/>
    <w:rsid w:val="007E641E"/>
    <w:rsid w:val="007E7CAE"/>
    <w:rsid w:val="007E7EFD"/>
    <w:rsid w:val="007F49EB"/>
    <w:rsid w:val="007F4CB4"/>
    <w:rsid w:val="007F5832"/>
    <w:rsid w:val="007F7D7C"/>
    <w:rsid w:val="00803CE1"/>
    <w:rsid w:val="00804197"/>
    <w:rsid w:val="008055A4"/>
    <w:rsid w:val="00806D52"/>
    <w:rsid w:val="00807647"/>
    <w:rsid w:val="0081052F"/>
    <w:rsid w:val="00810763"/>
    <w:rsid w:val="00811DA4"/>
    <w:rsid w:val="00812712"/>
    <w:rsid w:val="008138A3"/>
    <w:rsid w:val="00814849"/>
    <w:rsid w:val="008156DF"/>
    <w:rsid w:val="008177E9"/>
    <w:rsid w:val="008207F1"/>
    <w:rsid w:val="008226C3"/>
    <w:rsid w:val="008240DE"/>
    <w:rsid w:val="00824599"/>
    <w:rsid w:val="008251CD"/>
    <w:rsid w:val="0082572D"/>
    <w:rsid w:val="00825DCA"/>
    <w:rsid w:val="008263FD"/>
    <w:rsid w:val="00826E17"/>
    <w:rsid w:val="0083191A"/>
    <w:rsid w:val="00831DC2"/>
    <w:rsid w:val="0083424A"/>
    <w:rsid w:val="008353C7"/>
    <w:rsid w:val="008366EC"/>
    <w:rsid w:val="00841837"/>
    <w:rsid w:val="00842282"/>
    <w:rsid w:val="00845AA7"/>
    <w:rsid w:val="00845AAC"/>
    <w:rsid w:val="00845C64"/>
    <w:rsid w:val="00850CBF"/>
    <w:rsid w:val="008532B0"/>
    <w:rsid w:val="0085393C"/>
    <w:rsid w:val="0085488B"/>
    <w:rsid w:val="00855A9F"/>
    <w:rsid w:val="00862E10"/>
    <w:rsid w:val="00863484"/>
    <w:rsid w:val="00864249"/>
    <w:rsid w:val="008655D7"/>
    <w:rsid w:val="0086633C"/>
    <w:rsid w:val="00866AC6"/>
    <w:rsid w:val="00867509"/>
    <w:rsid w:val="00867A21"/>
    <w:rsid w:val="008701DA"/>
    <w:rsid w:val="0087035F"/>
    <w:rsid w:val="00872837"/>
    <w:rsid w:val="00876411"/>
    <w:rsid w:val="00877F0A"/>
    <w:rsid w:val="00883ABB"/>
    <w:rsid w:val="00883C8D"/>
    <w:rsid w:val="0088553A"/>
    <w:rsid w:val="008869F3"/>
    <w:rsid w:val="00892081"/>
    <w:rsid w:val="008941FF"/>
    <w:rsid w:val="008960FD"/>
    <w:rsid w:val="00897191"/>
    <w:rsid w:val="00897EB6"/>
    <w:rsid w:val="008A09D8"/>
    <w:rsid w:val="008A186D"/>
    <w:rsid w:val="008A2816"/>
    <w:rsid w:val="008A3056"/>
    <w:rsid w:val="008A579D"/>
    <w:rsid w:val="008A663B"/>
    <w:rsid w:val="008B0AC3"/>
    <w:rsid w:val="008B1154"/>
    <w:rsid w:val="008B1B57"/>
    <w:rsid w:val="008B1F09"/>
    <w:rsid w:val="008B6620"/>
    <w:rsid w:val="008C13D6"/>
    <w:rsid w:val="008C2EC4"/>
    <w:rsid w:val="008C3546"/>
    <w:rsid w:val="008C3AC7"/>
    <w:rsid w:val="008C5E45"/>
    <w:rsid w:val="008C7427"/>
    <w:rsid w:val="008D3545"/>
    <w:rsid w:val="008D6143"/>
    <w:rsid w:val="008D66E6"/>
    <w:rsid w:val="008E571F"/>
    <w:rsid w:val="008E7B67"/>
    <w:rsid w:val="008F71AC"/>
    <w:rsid w:val="009006C2"/>
    <w:rsid w:val="00903196"/>
    <w:rsid w:val="00906C8A"/>
    <w:rsid w:val="00907CD3"/>
    <w:rsid w:val="00907FF8"/>
    <w:rsid w:val="0091154F"/>
    <w:rsid w:val="00911FDE"/>
    <w:rsid w:val="00912694"/>
    <w:rsid w:val="00913437"/>
    <w:rsid w:val="00920AFD"/>
    <w:rsid w:val="009235BB"/>
    <w:rsid w:val="0092365B"/>
    <w:rsid w:val="00923968"/>
    <w:rsid w:val="00926C42"/>
    <w:rsid w:val="00931441"/>
    <w:rsid w:val="00931F5A"/>
    <w:rsid w:val="00934534"/>
    <w:rsid w:val="009407CC"/>
    <w:rsid w:val="00940E86"/>
    <w:rsid w:val="0094168E"/>
    <w:rsid w:val="009417A3"/>
    <w:rsid w:val="00942304"/>
    <w:rsid w:val="00943E8F"/>
    <w:rsid w:val="00944510"/>
    <w:rsid w:val="009453E5"/>
    <w:rsid w:val="00945AF4"/>
    <w:rsid w:val="00945D9C"/>
    <w:rsid w:val="009468E0"/>
    <w:rsid w:val="00946E62"/>
    <w:rsid w:val="00947FE4"/>
    <w:rsid w:val="00950C04"/>
    <w:rsid w:val="00954D4B"/>
    <w:rsid w:val="00956108"/>
    <w:rsid w:val="00966BD6"/>
    <w:rsid w:val="00970C1F"/>
    <w:rsid w:val="00972165"/>
    <w:rsid w:val="0097307D"/>
    <w:rsid w:val="0097320F"/>
    <w:rsid w:val="00973D3A"/>
    <w:rsid w:val="00974AD0"/>
    <w:rsid w:val="0097513C"/>
    <w:rsid w:val="0097677E"/>
    <w:rsid w:val="009800C7"/>
    <w:rsid w:val="00991145"/>
    <w:rsid w:val="00991590"/>
    <w:rsid w:val="00993C14"/>
    <w:rsid w:val="00993E7D"/>
    <w:rsid w:val="00994862"/>
    <w:rsid w:val="00997C59"/>
    <w:rsid w:val="009A00A2"/>
    <w:rsid w:val="009A0FCE"/>
    <w:rsid w:val="009A2DF1"/>
    <w:rsid w:val="009A5CA8"/>
    <w:rsid w:val="009A66CE"/>
    <w:rsid w:val="009A68F9"/>
    <w:rsid w:val="009A6F3D"/>
    <w:rsid w:val="009B183A"/>
    <w:rsid w:val="009B280D"/>
    <w:rsid w:val="009B4731"/>
    <w:rsid w:val="009C00B0"/>
    <w:rsid w:val="009C1079"/>
    <w:rsid w:val="009C53B1"/>
    <w:rsid w:val="009C554B"/>
    <w:rsid w:val="009C78DA"/>
    <w:rsid w:val="009C7B17"/>
    <w:rsid w:val="009D1368"/>
    <w:rsid w:val="009D24CF"/>
    <w:rsid w:val="009D5124"/>
    <w:rsid w:val="009E0F0C"/>
    <w:rsid w:val="009E1603"/>
    <w:rsid w:val="009E27BF"/>
    <w:rsid w:val="009E301D"/>
    <w:rsid w:val="009E47B7"/>
    <w:rsid w:val="009E498C"/>
    <w:rsid w:val="009E52CF"/>
    <w:rsid w:val="009E5998"/>
    <w:rsid w:val="009E65B4"/>
    <w:rsid w:val="009E7DE7"/>
    <w:rsid w:val="009F2420"/>
    <w:rsid w:val="009F2C2F"/>
    <w:rsid w:val="009F2C8E"/>
    <w:rsid w:val="009F5434"/>
    <w:rsid w:val="009F675E"/>
    <w:rsid w:val="00A043C0"/>
    <w:rsid w:val="00A04FB4"/>
    <w:rsid w:val="00A0725E"/>
    <w:rsid w:val="00A076B7"/>
    <w:rsid w:val="00A13089"/>
    <w:rsid w:val="00A1487F"/>
    <w:rsid w:val="00A14FDA"/>
    <w:rsid w:val="00A20BDA"/>
    <w:rsid w:val="00A23F6C"/>
    <w:rsid w:val="00A24D2D"/>
    <w:rsid w:val="00A34291"/>
    <w:rsid w:val="00A358F4"/>
    <w:rsid w:val="00A35FE3"/>
    <w:rsid w:val="00A41AB7"/>
    <w:rsid w:val="00A42401"/>
    <w:rsid w:val="00A42598"/>
    <w:rsid w:val="00A426C7"/>
    <w:rsid w:val="00A441C7"/>
    <w:rsid w:val="00A4526B"/>
    <w:rsid w:val="00A4558B"/>
    <w:rsid w:val="00A45681"/>
    <w:rsid w:val="00A47C5D"/>
    <w:rsid w:val="00A50A5F"/>
    <w:rsid w:val="00A51CCD"/>
    <w:rsid w:val="00A55D07"/>
    <w:rsid w:val="00A55FC9"/>
    <w:rsid w:val="00A563CD"/>
    <w:rsid w:val="00A60335"/>
    <w:rsid w:val="00A61272"/>
    <w:rsid w:val="00A61483"/>
    <w:rsid w:val="00A62144"/>
    <w:rsid w:val="00A625AF"/>
    <w:rsid w:val="00A64514"/>
    <w:rsid w:val="00A65F15"/>
    <w:rsid w:val="00A6600A"/>
    <w:rsid w:val="00A66480"/>
    <w:rsid w:val="00A7230E"/>
    <w:rsid w:val="00A73DBB"/>
    <w:rsid w:val="00A753DB"/>
    <w:rsid w:val="00A75A0D"/>
    <w:rsid w:val="00A81329"/>
    <w:rsid w:val="00A82B8F"/>
    <w:rsid w:val="00A82C02"/>
    <w:rsid w:val="00A836DB"/>
    <w:rsid w:val="00A84C5F"/>
    <w:rsid w:val="00A85DFF"/>
    <w:rsid w:val="00A87641"/>
    <w:rsid w:val="00A93261"/>
    <w:rsid w:val="00A93B47"/>
    <w:rsid w:val="00A954F3"/>
    <w:rsid w:val="00AA0D6A"/>
    <w:rsid w:val="00AA2848"/>
    <w:rsid w:val="00AA4700"/>
    <w:rsid w:val="00AA5492"/>
    <w:rsid w:val="00AA5CAF"/>
    <w:rsid w:val="00AA6962"/>
    <w:rsid w:val="00AB1CF1"/>
    <w:rsid w:val="00AB1F61"/>
    <w:rsid w:val="00AB4555"/>
    <w:rsid w:val="00AB5F78"/>
    <w:rsid w:val="00AC16F1"/>
    <w:rsid w:val="00AC1856"/>
    <w:rsid w:val="00AC3673"/>
    <w:rsid w:val="00AC7D62"/>
    <w:rsid w:val="00AC7E6A"/>
    <w:rsid w:val="00AD0F4A"/>
    <w:rsid w:val="00AD12BC"/>
    <w:rsid w:val="00AD4273"/>
    <w:rsid w:val="00AE083B"/>
    <w:rsid w:val="00AE0FB6"/>
    <w:rsid w:val="00AE14E1"/>
    <w:rsid w:val="00AE1711"/>
    <w:rsid w:val="00AE2160"/>
    <w:rsid w:val="00AE75DF"/>
    <w:rsid w:val="00AF13CB"/>
    <w:rsid w:val="00AF2C16"/>
    <w:rsid w:val="00AF3093"/>
    <w:rsid w:val="00AF33FF"/>
    <w:rsid w:val="00AF6D4E"/>
    <w:rsid w:val="00B00C49"/>
    <w:rsid w:val="00B03C60"/>
    <w:rsid w:val="00B076B5"/>
    <w:rsid w:val="00B106FD"/>
    <w:rsid w:val="00B10C7F"/>
    <w:rsid w:val="00B1282D"/>
    <w:rsid w:val="00B1403D"/>
    <w:rsid w:val="00B14B14"/>
    <w:rsid w:val="00B15D5F"/>
    <w:rsid w:val="00B1606F"/>
    <w:rsid w:val="00B26E72"/>
    <w:rsid w:val="00B313C7"/>
    <w:rsid w:val="00B31F42"/>
    <w:rsid w:val="00B3315F"/>
    <w:rsid w:val="00B34F60"/>
    <w:rsid w:val="00B37736"/>
    <w:rsid w:val="00B378C0"/>
    <w:rsid w:val="00B44C91"/>
    <w:rsid w:val="00B45026"/>
    <w:rsid w:val="00B45056"/>
    <w:rsid w:val="00B461A7"/>
    <w:rsid w:val="00B519BA"/>
    <w:rsid w:val="00B525BF"/>
    <w:rsid w:val="00B560BB"/>
    <w:rsid w:val="00B57E93"/>
    <w:rsid w:val="00B613F5"/>
    <w:rsid w:val="00B641B3"/>
    <w:rsid w:val="00B6790B"/>
    <w:rsid w:val="00B70AF9"/>
    <w:rsid w:val="00B72B9B"/>
    <w:rsid w:val="00B73CC1"/>
    <w:rsid w:val="00B75C35"/>
    <w:rsid w:val="00B76BD6"/>
    <w:rsid w:val="00B76CEB"/>
    <w:rsid w:val="00B800FF"/>
    <w:rsid w:val="00B84691"/>
    <w:rsid w:val="00B8565E"/>
    <w:rsid w:val="00B85E19"/>
    <w:rsid w:val="00B86E46"/>
    <w:rsid w:val="00B8708C"/>
    <w:rsid w:val="00B91265"/>
    <w:rsid w:val="00B92B4E"/>
    <w:rsid w:val="00B96A5B"/>
    <w:rsid w:val="00BA21ED"/>
    <w:rsid w:val="00BB0CF6"/>
    <w:rsid w:val="00BB1144"/>
    <w:rsid w:val="00BB13DE"/>
    <w:rsid w:val="00BB19B3"/>
    <w:rsid w:val="00BB2683"/>
    <w:rsid w:val="00BB44E4"/>
    <w:rsid w:val="00BB494B"/>
    <w:rsid w:val="00BB76AB"/>
    <w:rsid w:val="00BC1E88"/>
    <w:rsid w:val="00BC46E4"/>
    <w:rsid w:val="00BC736C"/>
    <w:rsid w:val="00BC77A9"/>
    <w:rsid w:val="00BD1120"/>
    <w:rsid w:val="00BD1AFA"/>
    <w:rsid w:val="00BD62A0"/>
    <w:rsid w:val="00BE0EA7"/>
    <w:rsid w:val="00BE30F4"/>
    <w:rsid w:val="00BE32DA"/>
    <w:rsid w:val="00BE351A"/>
    <w:rsid w:val="00BE4FD5"/>
    <w:rsid w:val="00BE7E33"/>
    <w:rsid w:val="00BF06D9"/>
    <w:rsid w:val="00BF2D47"/>
    <w:rsid w:val="00BF2EE0"/>
    <w:rsid w:val="00BF73A9"/>
    <w:rsid w:val="00C01535"/>
    <w:rsid w:val="00C10B77"/>
    <w:rsid w:val="00C11D43"/>
    <w:rsid w:val="00C15318"/>
    <w:rsid w:val="00C15971"/>
    <w:rsid w:val="00C17467"/>
    <w:rsid w:val="00C17ACB"/>
    <w:rsid w:val="00C2025E"/>
    <w:rsid w:val="00C2138C"/>
    <w:rsid w:val="00C2193F"/>
    <w:rsid w:val="00C22AE9"/>
    <w:rsid w:val="00C22DAB"/>
    <w:rsid w:val="00C24836"/>
    <w:rsid w:val="00C2528A"/>
    <w:rsid w:val="00C25C36"/>
    <w:rsid w:val="00C25E2E"/>
    <w:rsid w:val="00C269B1"/>
    <w:rsid w:val="00C2719B"/>
    <w:rsid w:val="00C33647"/>
    <w:rsid w:val="00C346FB"/>
    <w:rsid w:val="00C40FD8"/>
    <w:rsid w:val="00C44941"/>
    <w:rsid w:val="00C47F9B"/>
    <w:rsid w:val="00C505FE"/>
    <w:rsid w:val="00C50A08"/>
    <w:rsid w:val="00C51043"/>
    <w:rsid w:val="00C5138F"/>
    <w:rsid w:val="00C518E8"/>
    <w:rsid w:val="00C56D4D"/>
    <w:rsid w:val="00C60446"/>
    <w:rsid w:val="00C62670"/>
    <w:rsid w:val="00C633F7"/>
    <w:rsid w:val="00C63636"/>
    <w:rsid w:val="00C63F1D"/>
    <w:rsid w:val="00C659B5"/>
    <w:rsid w:val="00C65D4F"/>
    <w:rsid w:val="00C67A3C"/>
    <w:rsid w:val="00C70872"/>
    <w:rsid w:val="00C80DE0"/>
    <w:rsid w:val="00C8189F"/>
    <w:rsid w:val="00C819F6"/>
    <w:rsid w:val="00C82A4A"/>
    <w:rsid w:val="00C854BE"/>
    <w:rsid w:val="00C869D8"/>
    <w:rsid w:val="00C86A39"/>
    <w:rsid w:val="00C87657"/>
    <w:rsid w:val="00C878A7"/>
    <w:rsid w:val="00C908CC"/>
    <w:rsid w:val="00C90B03"/>
    <w:rsid w:val="00C93F9A"/>
    <w:rsid w:val="00C94751"/>
    <w:rsid w:val="00C9478C"/>
    <w:rsid w:val="00C9529A"/>
    <w:rsid w:val="00C95BFC"/>
    <w:rsid w:val="00C9693F"/>
    <w:rsid w:val="00CA0C09"/>
    <w:rsid w:val="00CA2D16"/>
    <w:rsid w:val="00CA3028"/>
    <w:rsid w:val="00CA5295"/>
    <w:rsid w:val="00CA5944"/>
    <w:rsid w:val="00CA735A"/>
    <w:rsid w:val="00CB1306"/>
    <w:rsid w:val="00CB15DB"/>
    <w:rsid w:val="00CB2EC7"/>
    <w:rsid w:val="00CB3136"/>
    <w:rsid w:val="00CB6E4D"/>
    <w:rsid w:val="00CC1710"/>
    <w:rsid w:val="00CC411E"/>
    <w:rsid w:val="00CC4132"/>
    <w:rsid w:val="00CC4EDA"/>
    <w:rsid w:val="00CC53ED"/>
    <w:rsid w:val="00CC7F66"/>
    <w:rsid w:val="00CD04A0"/>
    <w:rsid w:val="00CD18E6"/>
    <w:rsid w:val="00CD196E"/>
    <w:rsid w:val="00CD3F7C"/>
    <w:rsid w:val="00CD483D"/>
    <w:rsid w:val="00CD65C4"/>
    <w:rsid w:val="00CD7A36"/>
    <w:rsid w:val="00CE039F"/>
    <w:rsid w:val="00CE0796"/>
    <w:rsid w:val="00CE2B2E"/>
    <w:rsid w:val="00CE389A"/>
    <w:rsid w:val="00CE743F"/>
    <w:rsid w:val="00CE7539"/>
    <w:rsid w:val="00CE7F3A"/>
    <w:rsid w:val="00CF0E2F"/>
    <w:rsid w:val="00CF240C"/>
    <w:rsid w:val="00CF4C5F"/>
    <w:rsid w:val="00CF5DB8"/>
    <w:rsid w:val="00CF6CA9"/>
    <w:rsid w:val="00CF6E38"/>
    <w:rsid w:val="00D00EF3"/>
    <w:rsid w:val="00D0391F"/>
    <w:rsid w:val="00D04FC1"/>
    <w:rsid w:val="00D05707"/>
    <w:rsid w:val="00D057E7"/>
    <w:rsid w:val="00D06C00"/>
    <w:rsid w:val="00D102D6"/>
    <w:rsid w:val="00D13B87"/>
    <w:rsid w:val="00D13CA1"/>
    <w:rsid w:val="00D16621"/>
    <w:rsid w:val="00D16D54"/>
    <w:rsid w:val="00D2080C"/>
    <w:rsid w:val="00D2105A"/>
    <w:rsid w:val="00D23012"/>
    <w:rsid w:val="00D2318C"/>
    <w:rsid w:val="00D24459"/>
    <w:rsid w:val="00D2678E"/>
    <w:rsid w:val="00D26B33"/>
    <w:rsid w:val="00D277A1"/>
    <w:rsid w:val="00D30ADF"/>
    <w:rsid w:val="00D31273"/>
    <w:rsid w:val="00D32ED5"/>
    <w:rsid w:val="00D35060"/>
    <w:rsid w:val="00D371F3"/>
    <w:rsid w:val="00D42054"/>
    <w:rsid w:val="00D4441A"/>
    <w:rsid w:val="00D44937"/>
    <w:rsid w:val="00D47430"/>
    <w:rsid w:val="00D52DDE"/>
    <w:rsid w:val="00D53397"/>
    <w:rsid w:val="00D537E4"/>
    <w:rsid w:val="00D53CD1"/>
    <w:rsid w:val="00D56238"/>
    <w:rsid w:val="00D60F57"/>
    <w:rsid w:val="00D63E48"/>
    <w:rsid w:val="00D640DF"/>
    <w:rsid w:val="00D66AE5"/>
    <w:rsid w:val="00D674CD"/>
    <w:rsid w:val="00D75E22"/>
    <w:rsid w:val="00D819E5"/>
    <w:rsid w:val="00D81FA7"/>
    <w:rsid w:val="00D833AC"/>
    <w:rsid w:val="00D84D03"/>
    <w:rsid w:val="00D856D4"/>
    <w:rsid w:val="00D877B5"/>
    <w:rsid w:val="00D8786C"/>
    <w:rsid w:val="00D92B0B"/>
    <w:rsid w:val="00D97087"/>
    <w:rsid w:val="00D972FE"/>
    <w:rsid w:val="00D97505"/>
    <w:rsid w:val="00D97A7C"/>
    <w:rsid w:val="00DA20BC"/>
    <w:rsid w:val="00DA3515"/>
    <w:rsid w:val="00DA37DF"/>
    <w:rsid w:val="00DA491E"/>
    <w:rsid w:val="00DA4D88"/>
    <w:rsid w:val="00DB2235"/>
    <w:rsid w:val="00DC03B0"/>
    <w:rsid w:val="00DC1AB3"/>
    <w:rsid w:val="00DC449A"/>
    <w:rsid w:val="00DC7333"/>
    <w:rsid w:val="00DD07FD"/>
    <w:rsid w:val="00DD3E44"/>
    <w:rsid w:val="00DD4158"/>
    <w:rsid w:val="00DD4207"/>
    <w:rsid w:val="00DD4261"/>
    <w:rsid w:val="00DD42D8"/>
    <w:rsid w:val="00DD4543"/>
    <w:rsid w:val="00DD5FFD"/>
    <w:rsid w:val="00DD6B17"/>
    <w:rsid w:val="00DE3F04"/>
    <w:rsid w:val="00DE5E8B"/>
    <w:rsid w:val="00DE6A8F"/>
    <w:rsid w:val="00DE6E13"/>
    <w:rsid w:val="00DF186F"/>
    <w:rsid w:val="00DF3B0D"/>
    <w:rsid w:val="00DF7BC3"/>
    <w:rsid w:val="00E027D8"/>
    <w:rsid w:val="00E03F12"/>
    <w:rsid w:val="00E043BA"/>
    <w:rsid w:val="00E120AC"/>
    <w:rsid w:val="00E13C0C"/>
    <w:rsid w:val="00E14962"/>
    <w:rsid w:val="00E16BDD"/>
    <w:rsid w:val="00E234BF"/>
    <w:rsid w:val="00E25D23"/>
    <w:rsid w:val="00E25F9F"/>
    <w:rsid w:val="00E27329"/>
    <w:rsid w:val="00E279A2"/>
    <w:rsid w:val="00E305A8"/>
    <w:rsid w:val="00E333FE"/>
    <w:rsid w:val="00E34B65"/>
    <w:rsid w:val="00E377A5"/>
    <w:rsid w:val="00E379D4"/>
    <w:rsid w:val="00E40B70"/>
    <w:rsid w:val="00E42D3D"/>
    <w:rsid w:val="00E44E63"/>
    <w:rsid w:val="00E45742"/>
    <w:rsid w:val="00E5103B"/>
    <w:rsid w:val="00E51066"/>
    <w:rsid w:val="00E51EEA"/>
    <w:rsid w:val="00E56A84"/>
    <w:rsid w:val="00E56E7B"/>
    <w:rsid w:val="00E57576"/>
    <w:rsid w:val="00E61576"/>
    <w:rsid w:val="00E625FD"/>
    <w:rsid w:val="00E6282A"/>
    <w:rsid w:val="00E64E9A"/>
    <w:rsid w:val="00E6689B"/>
    <w:rsid w:val="00E673A8"/>
    <w:rsid w:val="00E72E7D"/>
    <w:rsid w:val="00E734DA"/>
    <w:rsid w:val="00E73890"/>
    <w:rsid w:val="00E73B2B"/>
    <w:rsid w:val="00E759AA"/>
    <w:rsid w:val="00E771CF"/>
    <w:rsid w:val="00E80BC9"/>
    <w:rsid w:val="00E8160B"/>
    <w:rsid w:val="00E81A5C"/>
    <w:rsid w:val="00E82378"/>
    <w:rsid w:val="00E83732"/>
    <w:rsid w:val="00E862BD"/>
    <w:rsid w:val="00E86A65"/>
    <w:rsid w:val="00E87BD4"/>
    <w:rsid w:val="00E90DA4"/>
    <w:rsid w:val="00E91158"/>
    <w:rsid w:val="00E92705"/>
    <w:rsid w:val="00E948C9"/>
    <w:rsid w:val="00E94E14"/>
    <w:rsid w:val="00E95511"/>
    <w:rsid w:val="00E96D36"/>
    <w:rsid w:val="00E97BE2"/>
    <w:rsid w:val="00EA02ED"/>
    <w:rsid w:val="00EA0655"/>
    <w:rsid w:val="00EA13F6"/>
    <w:rsid w:val="00EA329A"/>
    <w:rsid w:val="00EA3593"/>
    <w:rsid w:val="00EA4840"/>
    <w:rsid w:val="00EA5063"/>
    <w:rsid w:val="00EA6348"/>
    <w:rsid w:val="00EA6FEC"/>
    <w:rsid w:val="00EB04A1"/>
    <w:rsid w:val="00EB1E86"/>
    <w:rsid w:val="00EB2CB5"/>
    <w:rsid w:val="00EB3694"/>
    <w:rsid w:val="00EB3C2E"/>
    <w:rsid w:val="00EB3CD9"/>
    <w:rsid w:val="00EB5CF7"/>
    <w:rsid w:val="00EB5D47"/>
    <w:rsid w:val="00EB707E"/>
    <w:rsid w:val="00EC08DF"/>
    <w:rsid w:val="00EC1067"/>
    <w:rsid w:val="00EC1296"/>
    <w:rsid w:val="00EC27AE"/>
    <w:rsid w:val="00EC4F04"/>
    <w:rsid w:val="00EC4FCC"/>
    <w:rsid w:val="00EC51F1"/>
    <w:rsid w:val="00EC62E3"/>
    <w:rsid w:val="00EC6EE1"/>
    <w:rsid w:val="00EC719E"/>
    <w:rsid w:val="00EC7707"/>
    <w:rsid w:val="00ED02ED"/>
    <w:rsid w:val="00ED272D"/>
    <w:rsid w:val="00ED3613"/>
    <w:rsid w:val="00ED5A6E"/>
    <w:rsid w:val="00ED750E"/>
    <w:rsid w:val="00EE0318"/>
    <w:rsid w:val="00EE0685"/>
    <w:rsid w:val="00EE10B9"/>
    <w:rsid w:val="00EE4462"/>
    <w:rsid w:val="00EE4635"/>
    <w:rsid w:val="00EE7D9B"/>
    <w:rsid w:val="00EF5BA9"/>
    <w:rsid w:val="00EF5D68"/>
    <w:rsid w:val="00EF6112"/>
    <w:rsid w:val="00EF6191"/>
    <w:rsid w:val="00EF6CB8"/>
    <w:rsid w:val="00EF777C"/>
    <w:rsid w:val="00EF789B"/>
    <w:rsid w:val="00F002B2"/>
    <w:rsid w:val="00F0444D"/>
    <w:rsid w:val="00F04584"/>
    <w:rsid w:val="00F05897"/>
    <w:rsid w:val="00F0760D"/>
    <w:rsid w:val="00F07C33"/>
    <w:rsid w:val="00F07FF2"/>
    <w:rsid w:val="00F10E78"/>
    <w:rsid w:val="00F11172"/>
    <w:rsid w:val="00F118AA"/>
    <w:rsid w:val="00F13D1D"/>
    <w:rsid w:val="00F14736"/>
    <w:rsid w:val="00F14A00"/>
    <w:rsid w:val="00F15020"/>
    <w:rsid w:val="00F16DDB"/>
    <w:rsid w:val="00F2012A"/>
    <w:rsid w:val="00F25E90"/>
    <w:rsid w:val="00F26A13"/>
    <w:rsid w:val="00F305C6"/>
    <w:rsid w:val="00F30C14"/>
    <w:rsid w:val="00F31B08"/>
    <w:rsid w:val="00F33D22"/>
    <w:rsid w:val="00F344E1"/>
    <w:rsid w:val="00F35EA1"/>
    <w:rsid w:val="00F41C9C"/>
    <w:rsid w:val="00F430EA"/>
    <w:rsid w:val="00F43AD7"/>
    <w:rsid w:val="00F45139"/>
    <w:rsid w:val="00F4770A"/>
    <w:rsid w:val="00F47BA7"/>
    <w:rsid w:val="00F50AC6"/>
    <w:rsid w:val="00F50D9C"/>
    <w:rsid w:val="00F57A12"/>
    <w:rsid w:val="00F60BF3"/>
    <w:rsid w:val="00F652E2"/>
    <w:rsid w:val="00F66F7F"/>
    <w:rsid w:val="00F70CB7"/>
    <w:rsid w:val="00F71D43"/>
    <w:rsid w:val="00F72D86"/>
    <w:rsid w:val="00F744D5"/>
    <w:rsid w:val="00F762F5"/>
    <w:rsid w:val="00F76CB2"/>
    <w:rsid w:val="00F76ED7"/>
    <w:rsid w:val="00F76F13"/>
    <w:rsid w:val="00F8069E"/>
    <w:rsid w:val="00F81B4A"/>
    <w:rsid w:val="00F842AD"/>
    <w:rsid w:val="00F8789B"/>
    <w:rsid w:val="00F900A2"/>
    <w:rsid w:val="00F906E9"/>
    <w:rsid w:val="00F91E13"/>
    <w:rsid w:val="00F93513"/>
    <w:rsid w:val="00F93B57"/>
    <w:rsid w:val="00F962EF"/>
    <w:rsid w:val="00F97626"/>
    <w:rsid w:val="00FA023F"/>
    <w:rsid w:val="00FA2DF7"/>
    <w:rsid w:val="00FA37F7"/>
    <w:rsid w:val="00FA5F33"/>
    <w:rsid w:val="00FA724F"/>
    <w:rsid w:val="00FB03F8"/>
    <w:rsid w:val="00FB087C"/>
    <w:rsid w:val="00FB0AD3"/>
    <w:rsid w:val="00FB1C86"/>
    <w:rsid w:val="00FB5D38"/>
    <w:rsid w:val="00FB72AE"/>
    <w:rsid w:val="00FC3708"/>
    <w:rsid w:val="00FC6DFF"/>
    <w:rsid w:val="00FC7B4E"/>
    <w:rsid w:val="00FD1920"/>
    <w:rsid w:val="00FD4C1B"/>
    <w:rsid w:val="00FD6FFF"/>
    <w:rsid w:val="00FD7AE7"/>
    <w:rsid w:val="00FE00E5"/>
    <w:rsid w:val="00FE1216"/>
    <w:rsid w:val="00FE124E"/>
    <w:rsid w:val="00FE77B9"/>
    <w:rsid w:val="00FF08CA"/>
    <w:rsid w:val="00FF113E"/>
    <w:rsid w:val="00FF25CE"/>
    <w:rsid w:val="00FF2C7B"/>
    <w:rsid w:val="00FF33D5"/>
    <w:rsid w:val="00FF72DB"/>
    <w:rsid w:val="09C13327"/>
    <w:rsid w:val="69B8383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137352A"/>
  <w15:chartTrackingRefBased/>
  <w15:docId w15:val="{A47A17D8-6A5D-4807-8CB7-32FF3C6931B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3">
    <w:name w:val="heading 3"/>
    <w:basedOn w:val="Normal"/>
    <w:link w:val="Heading3Char"/>
    <w:uiPriority w:val="9"/>
    <w:qFormat/>
    <w:rsid w:val="00E73B2B"/>
    <w:pPr>
      <w:spacing w:before="100" w:beforeAutospacing="1" w:after="100" w:afterAutospacing="1" w:line="240" w:lineRule="auto"/>
      <w:outlineLvl w:val="2"/>
    </w:pPr>
    <w:rPr>
      <w:rFonts w:ascii="Times New Roman" w:eastAsia="Times New Roman" w:hAnsi="Times New Roman" w:cs="Times New Roman"/>
      <w:b/>
      <w:bCs/>
      <w:sz w:val="27"/>
      <w:szCs w:val="27"/>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2"/>
      </w:numPr>
      <w:ind w:left="1134" w:hanging="283"/>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3"/>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4"/>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table" w:styleId="TableGrid">
    <w:name w:val="Table Grid"/>
    <w:basedOn w:val="TableNormal"/>
    <w:uiPriority w:val="39"/>
    <w:rsid w:val="002F65B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uiPriority w:val="99"/>
    <w:semiHidden/>
    <w:rsid w:val="006A4D28"/>
    <w:rPr>
      <w:rFonts w:cs="Times New Roman"/>
    </w:rPr>
  </w:style>
  <w:style w:type="paragraph" w:styleId="FootnoteText">
    <w:name w:val="footnote text"/>
    <w:basedOn w:val="Normal"/>
    <w:link w:val="FootnoteTextChar"/>
    <w:uiPriority w:val="99"/>
    <w:semiHidden/>
    <w:rsid w:val="006A4D28"/>
    <w:pPr>
      <w:widowControl w:val="0"/>
      <w:autoSpaceDE w:val="0"/>
      <w:autoSpaceDN w:val="0"/>
      <w:adjustRightInd w:val="0"/>
      <w:spacing w:after="0" w:line="240" w:lineRule="auto"/>
    </w:pPr>
    <w:rPr>
      <w:rFonts w:eastAsia="Times New Roman" w:cs="Times New Roman"/>
      <w:sz w:val="18"/>
      <w:szCs w:val="20"/>
      <w:lang w:val="en-US"/>
    </w:rPr>
  </w:style>
  <w:style w:type="character" w:customStyle="1" w:styleId="FootnoteTextChar">
    <w:name w:val="Footnote Text Char"/>
    <w:basedOn w:val="DefaultParagraphFont"/>
    <w:link w:val="FootnoteText"/>
    <w:uiPriority w:val="99"/>
    <w:semiHidden/>
    <w:rsid w:val="006A4D28"/>
    <w:rPr>
      <w:rFonts w:eastAsia="Times New Roman" w:cs="Times New Roman"/>
      <w:sz w:val="18"/>
      <w:szCs w:val="20"/>
    </w:rPr>
  </w:style>
  <w:style w:type="character" w:styleId="CommentReference">
    <w:name w:val="annotation reference"/>
    <w:uiPriority w:val="99"/>
    <w:semiHidden/>
    <w:rsid w:val="006A4D28"/>
    <w:rPr>
      <w:rFonts w:cs="Times New Roman"/>
      <w:sz w:val="18"/>
    </w:rPr>
  </w:style>
  <w:style w:type="character" w:customStyle="1" w:styleId="Heading3Char">
    <w:name w:val="Heading 3 Char"/>
    <w:basedOn w:val="DefaultParagraphFont"/>
    <w:link w:val="Heading3"/>
    <w:uiPriority w:val="9"/>
    <w:rsid w:val="00E73B2B"/>
    <w:rPr>
      <w:rFonts w:ascii="Times New Roman" w:eastAsia="Times New Roman" w:hAnsi="Times New Roman" w:cs="Times New Roman"/>
      <w:b/>
      <w:bCs/>
      <w:sz w:val="27"/>
      <w:szCs w:val="27"/>
      <w:lang w:val="en-GB" w:eastAsia="en-GB"/>
    </w:rPr>
  </w:style>
  <w:style w:type="character" w:styleId="Strong">
    <w:name w:val="Strong"/>
    <w:basedOn w:val="DefaultParagraphFont"/>
    <w:uiPriority w:val="22"/>
    <w:qFormat/>
    <w:rsid w:val="00E73B2B"/>
    <w:rPr>
      <w:b/>
      <w:bCs/>
    </w:rPr>
  </w:style>
  <w:style w:type="character" w:customStyle="1" w:styleId="field-content">
    <w:name w:val="field-content"/>
    <w:basedOn w:val="DefaultParagraphFont"/>
    <w:rsid w:val="00E73B2B"/>
  </w:style>
  <w:style w:type="paragraph" w:styleId="NormalWeb">
    <w:name w:val="Normal (Web)"/>
    <w:basedOn w:val="Normal"/>
    <w:uiPriority w:val="99"/>
    <w:unhideWhenUsed/>
    <w:rsid w:val="00E73B2B"/>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Hyperlink">
    <w:name w:val="Hyperlink"/>
    <w:basedOn w:val="DefaultParagraphFont"/>
    <w:uiPriority w:val="99"/>
    <w:unhideWhenUsed/>
    <w:rsid w:val="00144485"/>
    <w:rPr>
      <w:color w:val="0563C1" w:themeColor="hyperlink"/>
      <w:u w:val="single"/>
    </w:rPr>
  </w:style>
  <w:style w:type="character" w:styleId="UnresolvedMention">
    <w:name w:val="Unresolved Mention"/>
    <w:basedOn w:val="DefaultParagraphFont"/>
    <w:uiPriority w:val="99"/>
    <w:semiHidden/>
    <w:unhideWhenUsed/>
    <w:rsid w:val="00144485"/>
    <w:rPr>
      <w:color w:val="605E5C"/>
      <w:shd w:val="clear" w:color="auto" w:fill="E1DFDD"/>
    </w:rPr>
  </w:style>
  <w:style w:type="paragraph" w:styleId="Caption">
    <w:name w:val="caption"/>
    <w:basedOn w:val="Normal"/>
    <w:next w:val="Normal"/>
    <w:uiPriority w:val="35"/>
    <w:unhideWhenUsed/>
    <w:qFormat/>
    <w:rsid w:val="001157D8"/>
    <w:pPr>
      <w:spacing w:after="200" w:line="240" w:lineRule="auto"/>
    </w:pPr>
    <w:rPr>
      <w:i/>
      <w:iCs/>
      <w:color w:val="44546A" w:themeColor="text2"/>
      <w:sz w:val="18"/>
      <w:szCs w:val="18"/>
    </w:rPr>
  </w:style>
  <w:style w:type="paragraph" w:styleId="Bibliography">
    <w:name w:val="Bibliography"/>
    <w:basedOn w:val="Normal"/>
    <w:next w:val="Normal"/>
    <w:uiPriority w:val="37"/>
    <w:unhideWhenUsed/>
    <w:rsid w:val="007039DE"/>
  </w:style>
  <w:style w:type="paragraph" w:styleId="CommentText">
    <w:name w:val="annotation text"/>
    <w:basedOn w:val="Normal"/>
    <w:link w:val="CommentTextChar"/>
    <w:uiPriority w:val="99"/>
    <w:unhideWhenUsed/>
    <w:rsid w:val="006F122B"/>
    <w:pPr>
      <w:spacing w:line="240" w:lineRule="auto"/>
    </w:pPr>
    <w:rPr>
      <w:sz w:val="20"/>
      <w:szCs w:val="20"/>
    </w:rPr>
  </w:style>
  <w:style w:type="character" w:customStyle="1" w:styleId="CommentTextChar">
    <w:name w:val="Comment Text Char"/>
    <w:basedOn w:val="DefaultParagraphFont"/>
    <w:link w:val="CommentText"/>
    <w:uiPriority w:val="99"/>
    <w:rsid w:val="006F122B"/>
    <w:rPr>
      <w:sz w:val="20"/>
      <w:szCs w:val="20"/>
      <w:lang w:val="en-GB"/>
    </w:rPr>
  </w:style>
  <w:style w:type="paragraph" w:styleId="CommentSubject">
    <w:name w:val="annotation subject"/>
    <w:basedOn w:val="CommentText"/>
    <w:next w:val="CommentText"/>
    <w:link w:val="CommentSubjectChar"/>
    <w:uiPriority w:val="99"/>
    <w:semiHidden/>
    <w:unhideWhenUsed/>
    <w:rsid w:val="006F122B"/>
    <w:rPr>
      <w:b/>
      <w:bCs/>
    </w:rPr>
  </w:style>
  <w:style w:type="character" w:customStyle="1" w:styleId="CommentSubjectChar">
    <w:name w:val="Comment Subject Char"/>
    <w:basedOn w:val="CommentTextChar"/>
    <w:link w:val="CommentSubject"/>
    <w:uiPriority w:val="99"/>
    <w:semiHidden/>
    <w:rsid w:val="006F122B"/>
    <w:rPr>
      <w:b/>
      <w:bCs/>
      <w:sz w:val="20"/>
      <w:szCs w:val="20"/>
      <w:lang w:val="en-GB"/>
    </w:rPr>
  </w:style>
  <w:style w:type="character" w:styleId="FollowedHyperlink">
    <w:name w:val="FollowedHyperlink"/>
    <w:basedOn w:val="DefaultParagraphFont"/>
    <w:uiPriority w:val="99"/>
    <w:semiHidden/>
    <w:unhideWhenUsed/>
    <w:rsid w:val="00997C59"/>
    <w:rPr>
      <w:color w:val="954F72" w:themeColor="followedHyperlink"/>
      <w:u w:val="single"/>
    </w:rPr>
  </w:style>
  <w:style w:type="character" w:customStyle="1" w:styleId="cf01">
    <w:name w:val="cf01"/>
    <w:basedOn w:val="DefaultParagraphFont"/>
    <w:rsid w:val="004327EA"/>
    <w:rPr>
      <w:rFonts w:ascii="Segoe UI" w:hAnsi="Segoe UI" w:cs="Segoe UI" w:hint="default"/>
      <w:sz w:val="18"/>
      <w:szCs w:val="18"/>
      <w:shd w:val="clear" w:color="auto" w:fill="FAF9F8"/>
    </w:rPr>
  </w:style>
  <w:style w:type="paragraph" w:styleId="PlainText">
    <w:name w:val="Plain Text"/>
    <w:basedOn w:val="Normal"/>
    <w:link w:val="PlainTextChar"/>
    <w:uiPriority w:val="99"/>
    <w:unhideWhenUsed/>
    <w:rsid w:val="00E120AC"/>
    <w:pPr>
      <w:spacing w:after="0" w:line="240" w:lineRule="auto"/>
    </w:pPr>
    <w:rPr>
      <w:rFonts w:eastAsia="Times New Roman"/>
      <w:szCs w:val="21"/>
    </w:rPr>
  </w:style>
  <w:style w:type="character" w:customStyle="1" w:styleId="PlainTextChar">
    <w:name w:val="Plain Text Char"/>
    <w:basedOn w:val="DefaultParagraphFont"/>
    <w:link w:val="PlainText"/>
    <w:uiPriority w:val="99"/>
    <w:rsid w:val="00E120AC"/>
    <w:rPr>
      <w:rFonts w:eastAsia="Times New Roman"/>
      <w:szCs w:val="21"/>
      <w:lang w:val="en-GB"/>
    </w:rPr>
  </w:style>
  <w:style w:type="paragraph" w:customStyle="1" w:styleId="pf0">
    <w:name w:val="pf0"/>
    <w:basedOn w:val="Normal"/>
    <w:rsid w:val="00A82C02"/>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cf11">
    <w:name w:val="cf11"/>
    <w:basedOn w:val="DefaultParagraphFont"/>
    <w:rsid w:val="00A82C02"/>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2930184">
      <w:bodyDiv w:val="1"/>
      <w:marLeft w:val="0"/>
      <w:marRight w:val="0"/>
      <w:marTop w:val="0"/>
      <w:marBottom w:val="0"/>
      <w:divBdr>
        <w:top w:val="none" w:sz="0" w:space="0" w:color="auto"/>
        <w:left w:val="none" w:sz="0" w:space="0" w:color="auto"/>
        <w:bottom w:val="none" w:sz="0" w:space="0" w:color="auto"/>
        <w:right w:val="none" w:sz="0" w:space="0" w:color="auto"/>
      </w:divBdr>
    </w:div>
    <w:div w:id="583758592">
      <w:bodyDiv w:val="1"/>
      <w:marLeft w:val="0"/>
      <w:marRight w:val="0"/>
      <w:marTop w:val="0"/>
      <w:marBottom w:val="0"/>
      <w:divBdr>
        <w:top w:val="none" w:sz="0" w:space="0" w:color="auto"/>
        <w:left w:val="none" w:sz="0" w:space="0" w:color="auto"/>
        <w:bottom w:val="none" w:sz="0" w:space="0" w:color="auto"/>
        <w:right w:val="none" w:sz="0" w:space="0" w:color="auto"/>
      </w:divBdr>
    </w:div>
    <w:div w:id="593320519">
      <w:bodyDiv w:val="1"/>
      <w:marLeft w:val="0"/>
      <w:marRight w:val="0"/>
      <w:marTop w:val="0"/>
      <w:marBottom w:val="0"/>
      <w:divBdr>
        <w:top w:val="none" w:sz="0" w:space="0" w:color="auto"/>
        <w:left w:val="none" w:sz="0" w:space="0" w:color="auto"/>
        <w:bottom w:val="none" w:sz="0" w:space="0" w:color="auto"/>
        <w:right w:val="none" w:sz="0" w:space="0" w:color="auto"/>
      </w:divBdr>
      <w:divsChild>
        <w:div w:id="510922300">
          <w:marLeft w:val="446"/>
          <w:marRight w:val="0"/>
          <w:marTop w:val="200"/>
          <w:marBottom w:val="0"/>
          <w:divBdr>
            <w:top w:val="none" w:sz="0" w:space="0" w:color="auto"/>
            <w:left w:val="none" w:sz="0" w:space="0" w:color="auto"/>
            <w:bottom w:val="none" w:sz="0" w:space="0" w:color="auto"/>
            <w:right w:val="none" w:sz="0" w:space="0" w:color="auto"/>
          </w:divBdr>
        </w:div>
        <w:div w:id="1380740453">
          <w:marLeft w:val="446"/>
          <w:marRight w:val="0"/>
          <w:marTop w:val="200"/>
          <w:marBottom w:val="0"/>
          <w:divBdr>
            <w:top w:val="none" w:sz="0" w:space="0" w:color="auto"/>
            <w:left w:val="none" w:sz="0" w:space="0" w:color="auto"/>
            <w:bottom w:val="none" w:sz="0" w:space="0" w:color="auto"/>
            <w:right w:val="none" w:sz="0" w:space="0" w:color="auto"/>
          </w:divBdr>
        </w:div>
      </w:divsChild>
    </w:div>
    <w:div w:id="758525293">
      <w:bodyDiv w:val="1"/>
      <w:marLeft w:val="0"/>
      <w:marRight w:val="0"/>
      <w:marTop w:val="0"/>
      <w:marBottom w:val="0"/>
      <w:divBdr>
        <w:top w:val="none" w:sz="0" w:space="0" w:color="auto"/>
        <w:left w:val="none" w:sz="0" w:space="0" w:color="auto"/>
        <w:bottom w:val="none" w:sz="0" w:space="0" w:color="auto"/>
        <w:right w:val="none" w:sz="0" w:space="0" w:color="auto"/>
      </w:divBdr>
    </w:div>
    <w:div w:id="840003734">
      <w:bodyDiv w:val="1"/>
      <w:marLeft w:val="0"/>
      <w:marRight w:val="0"/>
      <w:marTop w:val="0"/>
      <w:marBottom w:val="0"/>
      <w:divBdr>
        <w:top w:val="none" w:sz="0" w:space="0" w:color="auto"/>
        <w:left w:val="none" w:sz="0" w:space="0" w:color="auto"/>
        <w:bottom w:val="none" w:sz="0" w:space="0" w:color="auto"/>
        <w:right w:val="none" w:sz="0" w:space="0" w:color="auto"/>
      </w:divBdr>
      <w:divsChild>
        <w:div w:id="397215323">
          <w:marLeft w:val="446"/>
          <w:marRight w:val="0"/>
          <w:marTop w:val="200"/>
          <w:marBottom w:val="0"/>
          <w:divBdr>
            <w:top w:val="none" w:sz="0" w:space="0" w:color="auto"/>
            <w:left w:val="none" w:sz="0" w:space="0" w:color="auto"/>
            <w:bottom w:val="none" w:sz="0" w:space="0" w:color="auto"/>
            <w:right w:val="none" w:sz="0" w:space="0" w:color="auto"/>
          </w:divBdr>
        </w:div>
        <w:div w:id="909003091">
          <w:marLeft w:val="446"/>
          <w:marRight w:val="0"/>
          <w:marTop w:val="200"/>
          <w:marBottom w:val="0"/>
          <w:divBdr>
            <w:top w:val="none" w:sz="0" w:space="0" w:color="auto"/>
            <w:left w:val="none" w:sz="0" w:space="0" w:color="auto"/>
            <w:bottom w:val="none" w:sz="0" w:space="0" w:color="auto"/>
            <w:right w:val="none" w:sz="0" w:space="0" w:color="auto"/>
          </w:divBdr>
        </w:div>
        <w:div w:id="1905555939">
          <w:marLeft w:val="446"/>
          <w:marRight w:val="0"/>
          <w:marTop w:val="200"/>
          <w:marBottom w:val="0"/>
          <w:divBdr>
            <w:top w:val="none" w:sz="0" w:space="0" w:color="auto"/>
            <w:left w:val="none" w:sz="0" w:space="0" w:color="auto"/>
            <w:bottom w:val="none" w:sz="0" w:space="0" w:color="auto"/>
            <w:right w:val="none" w:sz="0" w:space="0" w:color="auto"/>
          </w:divBdr>
        </w:div>
      </w:divsChild>
    </w:div>
    <w:div w:id="974019762">
      <w:bodyDiv w:val="1"/>
      <w:marLeft w:val="0"/>
      <w:marRight w:val="0"/>
      <w:marTop w:val="0"/>
      <w:marBottom w:val="0"/>
      <w:divBdr>
        <w:top w:val="none" w:sz="0" w:space="0" w:color="auto"/>
        <w:left w:val="none" w:sz="0" w:space="0" w:color="auto"/>
        <w:bottom w:val="none" w:sz="0" w:space="0" w:color="auto"/>
        <w:right w:val="none" w:sz="0" w:space="0" w:color="auto"/>
      </w:divBdr>
      <w:divsChild>
        <w:div w:id="739793084">
          <w:marLeft w:val="0"/>
          <w:marRight w:val="0"/>
          <w:marTop w:val="0"/>
          <w:marBottom w:val="0"/>
          <w:divBdr>
            <w:top w:val="none" w:sz="0" w:space="0" w:color="auto"/>
            <w:left w:val="none" w:sz="0" w:space="0" w:color="auto"/>
            <w:bottom w:val="none" w:sz="0" w:space="0" w:color="auto"/>
            <w:right w:val="none" w:sz="0" w:space="0" w:color="auto"/>
          </w:divBdr>
          <w:divsChild>
            <w:div w:id="1028221638">
              <w:marLeft w:val="0"/>
              <w:marRight w:val="0"/>
              <w:marTop w:val="0"/>
              <w:marBottom w:val="0"/>
              <w:divBdr>
                <w:top w:val="none" w:sz="0" w:space="0" w:color="auto"/>
                <w:left w:val="none" w:sz="0" w:space="0" w:color="auto"/>
                <w:bottom w:val="none" w:sz="0" w:space="0" w:color="auto"/>
                <w:right w:val="none" w:sz="0" w:space="0" w:color="auto"/>
              </w:divBdr>
            </w:div>
            <w:div w:id="1164860477">
              <w:marLeft w:val="0"/>
              <w:marRight w:val="0"/>
              <w:marTop w:val="0"/>
              <w:marBottom w:val="0"/>
              <w:divBdr>
                <w:top w:val="none" w:sz="0" w:space="0" w:color="auto"/>
                <w:left w:val="none" w:sz="0" w:space="0" w:color="auto"/>
                <w:bottom w:val="none" w:sz="0" w:space="0" w:color="auto"/>
                <w:right w:val="none" w:sz="0" w:space="0" w:color="auto"/>
              </w:divBdr>
            </w:div>
            <w:div w:id="1576013202">
              <w:marLeft w:val="0"/>
              <w:marRight w:val="0"/>
              <w:marTop w:val="0"/>
              <w:marBottom w:val="0"/>
              <w:divBdr>
                <w:top w:val="none" w:sz="0" w:space="0" w:color="auto"/>
                <w:left w:val="none" w:sz="0" w:space="0" w:color="auto"/>
                <w:bottom w:val="none" w:sz="0" w:space="0" w:color="auto"/>
                <w:right w:val="none" w:sz="0" w:space="0" w:color="auto"/>
              </w:divBdr>
              <w:divsChild>
                <w:div w:id="9299228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61487985">
          <w:marLeft w:val="0"/>
          <w:marRight w:val="0"/>
          <w:marTop w:val="0"/>
          <w:marBottom w:val="0"/>
          <w:divBdr>
            <w:top w:val="none" w:sz="0" w:space="0" w:color="auto"/>
            <w:left w:val="none" w:sz="0" w:space="0" w:color="auto"/>
            <w:bottom w:val="none" w:sz="0" w:space="0" w:color="auto"/>
            <w:right w:val="none" w:sz="0" w:space="0" w:color="auto"/>
          </w:divBdr>
          <w:divsChild>
            <w:div w:id="260340999">
              <w:marLeft w:val="0"/>
              <w:marRight w:val="0"/>
              <w:marTop w:val="0"/>
              <w:marBottom w:val="0"/>
              <w:divBdr>
                <w:top w:val="none" w:sz="0" w:space="0" w:color="auto"/>
                <w:left w:val="none" w:sz="0" w:space="0" w:color="auto"/>
                <w:bottom w:val="none" w:sz="0" w:space="0" w:color="auto"/>
                <w:right w:val="none" w:sz="0" w:space="0" w:color="auto"/>
              </w:divBdr>
            </w:div>
            <w:div w:id="1383869821">
              <w:marLeft w:val="0"/>
              <w:marRight w:val="0"/>
              <w:marTop w:val="0"/>
              <w:marBottom w:val="0"/>
              <w:divBdr>
                <w:top w:val="none" w:sz="0" w:space="0" w:color="auto"/>
                <w:left w:val="none" w:sz="0" w:space="0" w:color="auto"/>
                <w:bottom w:val="none" w:sz="0" w:space="0" w:color="auto"/>
                <w:right w:val="none" w:sz="0" w:space="0" w:color="auto"/>
              </w:divBdr>
            </w:div>
            <w:div w:id="1863470951">
              <w:marLeft w:val="0"/>
              <w:marRight w:val="0"/>
              <w:marTop w:val="0"/>
              <w:marBottom w:val="0"/>
              <w:divBdr>
                <w:top w:val="none" w:sz="0" w:space="0" w:color="auto"/>
                <w:left w:val="none" w:sz="0" w:space="0" w:color="auto"/>
                <w:bottom w:val="none" w:sz="0" w:space="0" w:color="auto"/>
                <w:right w:val="none" w:sz="0" w:space="0" w:color="auto"/>
              </w:divBdr>
              <w:divsChild>
                <w:div w:id="685324615">
                  <w:marLeft w:val="0"/>
                  <w:marRight w:val="0"/>
                  <w:marTop w:val="0"/>
                  <w:marBottom w:val="0"/>
                  <w:divBdr>
                    <w:top w:val="none" w:sz="0" w:space="0" w:color="auto"/>
                    <w:left w:val="none" w:sz="0" w:space="0" w:color="auto"/>
                    <w:bottom w:val="none" w:sz="0" w:space="0" w:color="auto"/>
                    <w:right w:val="none" w:sz="0" w:space="0" w:color="auto"/>
                  </w:divBdr>
                </w:div>
              </w:divsChild>
            </w:div>
            <w:div w:id="1980455429">
              <w:marLeft w:val="0"/>
              <w:marRight w:val="0"/>
              <w:marTop w:val="0"/>
              <w:marBottom w:val="0"/>
              <w:divBdr>
                <w:top w:val="none" w:sz="0" w:space="0" w:color="auto"/>
                <w:left w:val="none" w:sz="0" w:space="0" w:color="auto"/>
                <w:bottom w:val="none" w:sz="0" w:space="0" w:color="auto"/>
                <w:right w:val="none" w:sz="0" w:space="0" w:color="auto"/>
              </w:divBdr>
            </w:div>
          </w:divsChild>
        </w:div>
        <w:div w:id="1504009337">
          <w:marLeft w:val="0"/>
          <w:marRight w:val="0"/>
          <w:marTop w:val="0"/>
          <w:marBottom w:val="0"/>
          <w:divBdr>
            <w:top w:val="none" w:sz="0" w:space="0" w:color="auto"/>
            <w:left w:val="none" w:sz="0" w:space="0" w:color="auto"/>
            <w:bottom w:val="none" w:sz="0" w:space="0" w:color="auto"/>
            <w:right w:val="none" w:sz="0" w:space="0" w:color="auto"/>
          </w:divBdr>
          <w:divsChild>
            <w:div w:id="777791734">
              <w:marLeft w:val="0"/>
              <w:marRight w:val="0"/>
              <w:marTop w:val="0"/>
              <w:marBottom w:val="0"/>
              <w:divBdr>
                <w:top w:val="none" w:sz="0" w:space="0" w:color="auto"/>
                <w:left w:val="none" w:sz="0" w:space="0" w:color="auto"/>
                <w:bottom w:val="none" w:sz="0" w:space="0" w:color="auto"/>
                <w:right w:val="none" w:sz="0" w:space="0" w:color="auto"/>
              </w:divBdr>
            </w:div>
            <w:div w:id="823735959">
              <w:marLeft w:val="0"/>
              <w:marRight w:val="0"/>
              <w:marTop w:val="0"/>
              <w:marBottom w:val="0"/>
              <w:divBdr>
                <w:top w:val="none" w:sz="0" w:space="0" w:color="auto"/>
                <w:left w:val="none" w:sz="0" w:space="0" w:color="auto"/>
                <w:bottom w:val="none" w:sz="0" w:space="0" w:color="auto"/>
                <w:right w:val="none" w:sz="0" w:space="0" w:color="auto"/>
              </w:divBdr>
              <w:divsChild>
                <w:div w:id="1824619800">
                  <w:marLeft w:val="0"/>
                  <w:marRight w:val="0"/>
                  <w:marTop w:val="0"/>
                  <w:marBottom w:val="0"/>
                  <w:divBdr>
                    <w:top w:val="none" w:sz="0" w:space="0" w:color="auto"/>
                    <w:left w:val="none" w:sz="0" w:space="0" w:color="auto"/>
                    <w:bottom w:val="none" w:sz="0" w:space="0" w:color="auto"/>
                    <w:right w:val="none" w:sz="0" w:space="0" w:color="auto"/>
                  </w:divBdr>
                </w:div>
              </w:divsChild>
            </w:div>
            <w:div w:id="1243293681">
              <w:marLeft w:val="0"/>
              <w:marRight w:val="0"/>
              <w:marTop w:val="0"/>
              <w:marBottom w:val="0"/>
              <w:divBdr>
                <w:top w:val="none" w:sz="0" w:space="0" w:color="auto"/>
                <w:left w:val="none" w:sz="0" w:space="0" w:color="auto"/>
                <w:bottom w:val="none" w:sz="0" w:space="0" w:color="auto"/>
                <w:right w:val="none" w:sz="0" w:space="0" w:color="auto"/>
              </w:divBdr>
            </w:div>
            <w:div w:id="18309451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44478296">
      <w:bodyDiv w:val="1"/>
      <w:marLeft w:val="0"/>
      <w:marRight w:val="0"/>
      <w:marTop w:val="0"/>
      <w:marBottom w:val="0"/>
      <w:divBdr>
        <w:top w:val="none" w:sz="0" w:space="0" w:color="auto"/>
        <w:left w:val="none" w:sz="0" w:space="0" w:color="auto"/>
        <w:bottom w:val="none" w:sz="0" w:space="0" w:color="auto"/>
        <w:right w:val="none" w:sz="0" w:space="0" w:color="auto"/>
      </w:divBdr>
      <w:divsChild>
        <w:div w:id="34239363">
          <w:marLeft w:val="446"/>
          <w:marRight w:val="0"/>
          <w:marTop w:val="0"/>
          <w:marBottom w:val="240"/>
          <w:divBdr>
            <w:top w:val="none" w:sz="0" w:space="0" w:color="auto"/>
            <w:left w:val="none" w:sz="0" w:space="0" w:color="auto"/>
            <w:bottom w:val="none" w:sz="0" w:space="0" w:color="auto"/>
            <w:right w:val="none" w:sz="0" w:space="0" w:color="auto"/>
          </w:divBdr>
        </w:div>
        <w:div w:id="561673906">
          <w:marLeft w:val="446"/>
          <w:marRight w:val="0"/>
          <w:marTop w:val="0"/>
          <w:marBottom w:val="240"/>
          <w:divBdr>
            <w:top w:val="none" w:sz="0" w:space="0" w:color="auto"/>
            <w:left w:val="none" w:sz="0" w:space="0" w:color="auto"/>
            <w:bottom w:val="none" w:sz="0" w:space="0" w:color="auto"/>
            <w:right w:val="none" w:sz="0" w:space="0" w:color="auto"/>
          </w:divBdr>
        </w:div>
        <w:div w:id="869878951">
          <w:marLeft w:val="446"/>
          <w:marRight w:val="0"/>
          <w:marTop w:val="0"/>
          <w:marBottom w:val="240"/>
          <w:divBdr>
            <w:top w:val="none" w:sz="0" w:space="0" w:color="auto"/>
            <w:left w:val="none" w:sz="0" w:space="0" w:color="auto"/>
            <w:bottom w:val="none" w:sz="0" w:space="0" w:color="auto"/>
            <w:right w:val="none" w:sz="0" w:space="0" w:color="auto"/>
          </w:divBdr>
        </w:div>
        <w:div w:id="880631101">
          <w:marLeft w:val="446"/>
          <w:marRight w:val="0"/>
          <w:marTop w:val="0"/>
          <w:marBottom w:val="240"/>
          <w:divBdr>
            <w:top w:val="none" w:sz="0" w:space="0" w:color="auto"/>
            <w:left w:val="none" w:sz="0" w:space="0" w:color="auto"/>
            <w:bottom w:val="none" w:sz="0" w:space="0" w:color="auto"/>
            <w:right w:val="none" w:sz="0" w:space="0" w:color="auto"/>
          </w:divBdr>
        </w:div>
        <w:div w:id="1590383974">
          <w:marLeft w:val="446"/>
          <w:marRight w:val="0"/>
          <w:marTop w:val="0"/>
          <w:marBottom w:val="240"/>
          <w:divBdr>
            <w:top w:val="none" w:sz="0" w:space="0" w:color="auto"/>
            <w:left w:val="none" w:sz="0" w:space="0" w:color="auto"/>
            <w:bottom w:val="none" w:sz="0" w:space="0" w:color="auto"/>
            <w:right w:val="none" w:sz="0" w:space="0" w:color="auto"/>
          </w:divBdr>
        </w:div>
        <w:div w:id="1824395960">
          <w:marLeft w:val="446"/>
          <w:marRight w:val="0"/>
          <w:marTop w:val="0"/>
          <w:marBottom w:val="240"/>
          <w:divBdr>
            <w:top w:val="none" w:sz="0" w:space="0" w:color="auto"/>
            <w:left w:val="none" w:sz="0" w:space="0" w:color="auto"/>
            <w:bottom w:val="none" w:sz="0" w:space="0" w:color="auto"/>
            <w:right w:val="none" w:sz="0" w:space="0" w:color="auto"/>
          </w:divBdr>
        </w:div>
      </w:divsChild>
    </w:div>
    <w:div w:id="1100107392">
      <w:bodyDiv w:val="1"/>
      <w:marLeft w:val="0"/>
      <w:marRight w:val="0"/>
      <w:marTop w:val="0"/>
      <w:marBottom w:val="0"/>
      <w:divBdr>
        <w:top w:val="none" w:sz="0" w:space="0" w:color="auto"/>
        <w:left w:val="none" w:sz="0" w:space="0" w:color="auto"/>
        <w:bottom w:val="none" w:sz="0" w:space="0" w:color="auto"/>
        <w:right w:val="none" w:sz="0" w:space="0" w:color="auto"/>
      </w:divBdr>
      <w:divsChild>
        <w:div w:id="218249131">
          <w:marLeft w:val="446"/>
          <w:marRight w:val="0"/>
          <w:marTop w:val="0"/>
          <w:marBottom w:val="240"/>
          <w:divBdr>
            <w:top w:val="none" w:sz="0" w:space="0" w:color="auto"/>
            <w:left w:val="none" w:sz="0" w:space="0" w:color="auto"/>
            <w:bottom w:val="none" w:sz="0" w:space="0" w:color="auto"/>
            <w:right w:val="none" w:sz="0" w:space="0" w:color="auto"/>
          </w:divBdr>
        </w:div>
        <w:div w:id="677971953">
          <w:marLeft w:val="446"/>
          <w:marRight w:val="0"/>
          <w:marTop w:val="0"/>
          <w:marBottom w:val="240"/>
          <w:divBdr>
            <w:top w:val="none" w:sz="0" w:space="0" w:color="auto"/>
            <w:left w:val="none" w:sz="0" w:space="0" w:color="auto"/>
            <w:bottom w:val="none" w:sz="0" w:space="0" w:color="auto"/>
            <w:right w:val="none" w:sz="0" w:space="0" w:color="auto"/>
          </w:divBdr>
        </w:div>
        <w:div w:id="1870532817">
          <w:marLeft w:val="446"/>
          <w:marRight w:val="0"/>
          <w:marTop w:val="0"/>
          <w:marBottom w:val="240"/>
          <w:divBdr>
            <w:top w:val="none" w:sz="0" w:space="0" w:color="auto"/>
            <w:left w:val="none" w:sz="0" w:space="0" w:color="auto"/>
            <w:bottom w:val="none" w:sz="0" w:space="0" w:color="auto"/>
            <w:right w:val="none" w:sz="0" w:space="0" w:color="auto"/>
          </w:divBdr>
        </w:div>
      </w:divsChild>
    </w:div>
    <w:div w:id="1114713474">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693875840">
      <w:bodyDiv w:val="1"/>
      <w:marLeft w:val="0"/>
      <w:marRight w:val="0"/>
      <w:marTop w:val="0"/>
      <w:marBottom w:val="0"/>
      <w:divBdr>
        <w:top w:val="none" w:sz="0" w:space="0" w:color="auto"/>
        <w:left w:val="none" w:sz="0" w:space="0" w:color="auto"/>
        <w:bottom w:val="none" w:sz="0" w:space="0" w:color="auto"/>
        <w:right w:val="none" w:sz="0" w:space="0" w:color="auto"/>
      </w:divBdr>
    </w:div>
    <w:div w:id="1704011098">
      <w:bodyDiv w:val="1"/>
      <w:marLeft w:val="0"/>
      <w:marRight w:val="0"/>
      <w:marTop w:val="0"/>
      <w:marBottom w:val="0"/>
      <w:divBdr>
        <w:top w:val="none" w:sz="0" w:space="0" w:color="auto"/>
        <w:left w:val="none" w:sz="0" w:space="0" w:color="auto"/>
        <w:bottom w:val="none" w:sz="0" w:space="0" w:color="auto"/>
        <w:right w:val="none" w:sz="0" w:space="0" w:color="auto"/>
      </w:divBdr>
    </w:div>
    <w:div w:id="198924494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wmf"/><Relationship Id="rId18" Type="http://schemas.openxmlformats.org/officeDocument/2006/relationships/hyperlink" Target="https://www.cms.int/en/document/climate-change-and-migratory-species-3" TargetMode="External"/><Relationship Id="rId26" Type="http://schemas.openxmlformats.org/officeDocument/2006/relationships/header" Target="header6.xml"/><Relationship Id="rId39" Type="http://schemas.openxmlformats.org/officeDocument/2006/relationships/header" Target="header13.xml"/><Relationship Id="rId21" Type="http://schemas.openxmlformats.org/officeDocument/2006/relationships/hyperlink" Target="https://www.cms.int/en/document/national-reports-4" TargetMode="External"/><Relationship Id="rId34" Type="http://schemas.openxmlformats.org/officeDocument/2006/relationships/hyperlink" Target="https://www.cbd.int/doc/decisions/cop-15/cop-15-dec-04-en.pdf" TargetMode="Externa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s://www.cms.int/en/document/programme-work-intersessional-period-between-cop13-and-cop14" TargetMode="External"/><Relationship Id="rId29" Type="http://schemas.openxmlformats.org/officeDocument/2006/relationships/header" Target="header8.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5.xml"/><Relationship Id="rId32" Type="http://schemas.openxmlformats.org/officeDocument/2006/relationships/image" Target="media/image5.jpeg"/><Relationship Id="rId37" Type="http://schemas.openxmlformats.org/officeDocument/2006/relationships/header" Target="header11.xm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4.xml"/><Relationship Id="rId28" Type="http://schemas.openxmlformats.org/officeDocument/2006/relationships/header" Target="header7.xml"/><Relationship Id="rId36" Type="http://schemas.openxmlformats.org/officeDocument/2006/relationships/hyperlink" Target="https://www.cms.int/en/workinggroup/working-group-climate-change" TargetMode="External"/><Relationship Id="rId10" Type="http://schemas.openxmlformats.org/officeDocument/2006/relationships/webSettings" Target="webSettings.xml"/><Relationship Id="rId19" Type="http://schemas.openxmlformats.org/officeDocument/2006/relationships/hyperlink" Target="https://www.cms.int/en/page/decisions-13126-13128-climate-change-and-migratory-species" TargetMode="External"/><Relationship Id="rId31" Type="http://schemas.openxmlformats.org/officeDocument/2006/relationships/hyperlink" Target="https://www.cms.int/en/document/climate-change-and-migratory-species-3"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https://www.cms.int/en/document/discussion-paper-scientific-council-decision-13128-climate-change-and-migratory-species" TargetMode="External"/><Relationship Id="rId27" Type="http://schemas.openxmlformats.org/officeDocument/2006/relationships/footer" Target="footer3.xml"/><Relationship Id="rId30" Type="http://schemas.openxmlformats.org/officeDocument/2006/relationships/header" Target="header9.xml"/><Relationship Id="rId35" Type="http://schemas.openxmlformats.org/officeDocument/2006/relationships/hyperlink" Target="https://www.cbd.int/doc/decisions/cop-15/cop-15-dec-05-en.pdf" TargetMode="Externa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footer" Target="footer2.xml"/><Relationship Id="rId33" Type="http://schemas.openxmlformats.org/officeDocument/2006/relationships/header" Target="header10.xml"/><Relationship Id="rId38" Type="http://schemas.openxmlformats.org/officeDocument/2006/relationships/header" Target="header12.xml"/></Relationships>
</file>

<file path=word/_rels/footnotes.xml.rels><?xml version="1.0" encoding="UTF-8" standalone="yes"?>
<Relationships xmlns="http://schemas.openxmlformats.org/package/2006/relationships"><Relationship Id="rId8" Type="http://schemas.openxmlformats.org/officeDocument/2006/relationships/hyperlink" Target="https://www.cms.int/sites/default/files/document/cms_cop12_res.12.21_climate-change_e.pdf" TargetMode="External"/><Relationship Id="rId3" Type="http://schemas.openxmlformats.org/officeDocument/2006/relationships/hyperlink" Target="https://www.cms.int/sites/default/files/document/cms_cop12_res.12.21_climate-change_e.pdf" TargetMode="External"/><Relationship Id="rId7" Type="http://schemas.openxmlformats.org/officeDocument/2006/relationships/hyperlink" Target="https://report.ipcc.ch/ar6syr/pdf/IPCC_AR6_SYR_SPM.pdf" TargetMode="External"/><Relationship Id="rId2" Type="http://schemas.openxmlformats.org/officeDocument/2006/relationships/hyperlink" Target="https://www.cms.int/sites/default/files/publication/cms_climate_change_vulnerability_3_0_0.pdf" TargetMode="External"/><Relationship Id="rId1" Type="http://schemas.openxmlformats.org/officeDocument/2006/relationships/hyperlink" Target="https://www.cms.int/sites/default/files/publication/cms_pub_pop-series_migratory_species%26climate_change_e.pdf" TargetMode="External"/><Relationship Id="rId6" Type="http://schemas.openxmlformats.org/officeDocument/2006/relationships/hyperlink" Target="https://www.doc.govt.nz/globalassets/documents/conservation/marine-and-coastal/marine-conservation-services/reports/201920-annual-plan/pop2019-03--white-chinned-petrel-on-antipodes-final-report.pdf" TargetMode="External"/><Relationship Id="rId5" Type="http://schemas.openxmlformats.org/officeDocument/2006/relationships/hyperlink" Target="https://dx.plos.org/10.1371/journal.pone.0226087" TargetMode="External"/><Relationship Id="rId10" Type="http://schemas.openxmlformats.org/officeDocument/2006/relationships/hyperlink" Target="https://www.iucn.org/content/guidelines-reintroductions-and-other-conservation-translocations" TargetMode="External"/><Relationship Id="rId4" Type="http://schemas.openxmlformats.org/officeDocument/2006/relationships/hyperlink" Target="https://www.publish.csiro.au/wf/WF22229" TargetMode="External"/><Relationship Id="rId9" Type="http://schemas.openxmlformats.org/officeDocument/2006/relationships/hyperlink" Target="https://arcticwwf.org/work/ocean/arcnet/"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Notes xmlns="a7b50396-0b06-45c1-b28e-46f86d566a10"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b:Source>
    <b:Tag>Lin20</b:Tag>
    <b:SourceType>JournalArticle</b:SourceType>
    <b:Guid>{5FF8AF2F-B235-4748-A6EA-C61605CBE2CC}</b:Guid>
    <b:Author>
      <b:Author>
        <b:NameList>
          <b:Person>
            <b:Last>Link</b:Last>
            <b:First>J</b:First>
            <b:Middle>S</b:Middle>
          </b:Person>
          <b:Person>
            <b:Last>Huse</b:Last>
            <b:First>G</b:First>
          </b:Person>
          <b:Person>
            <b:Last>Gaichas</b:Last>
            <b:First>S</b:First>
          </b:Person>
          <b:Person>
            <b:Last>Marshak</b:Last>
            <b:First>A</b:First>
            <b:Middle>R</b:Middle>
          </b:Person>
        </b:NameList>
      </b:Author>
    </b:Author>
    <b:Title>Changing how we approach fisheries: A first attempt at an operational framework for ecosystem approaches to fisheries management</b:Title>
    <b:Year>2020</b:Year>
    <b:JournalName>Fish and Fisheries</b:JournalName>
    <b:Pages>393-434</b:Pages>
    <b:Volume>21</b:Volume>
    <b:Issue>2</b:Issue>
    <b:RefOrder>23</b:RefOrder>
  </b:Source>
  <b:Source>
    <b:Tag>Xia211</b:Tag>
    <b:SourceType>JournalArticle</b:SourceType>
    <b:Guid>{4F5FD3CD-3BBF-4402-9EF3-6B2635F551D9}</b:Guid>
    <b:Author>
      <b:Author>
        <b:NameList>
          <b:Person>
            <b:Last>Xiao</b:Last>
            <b:First>H</b:First>
          </b:Person>
          <b:Person>
            <b:Last>Chadès</b:Last>
            <b:First>I</b:First>
          </b:Person>
          <b:Person>
            <b:Last>Hill</b:Last>
            <b:First>N</b:First>
          </b:Person>
          <b:Person>
            <b:Last>Murray</b:Last>
            <b:First>N</b:First>
          </b:Person>
          <b:Person>
            <b:Last>Fuller</b:Last>
            <b:First>R</b:First>
            <b:Middle>A</b:Middle>
          </b:Person>
          <b:Person>
            <b:Last>McDonald-Madden</b:Last>
            <b:First>E</b:First>
          </b:Person>
        </b:NameList>
      </b:Author>
    </b:Author>
    <b:Title>Conserving migratory species while safeguarding ecosystem services</b:Title>
    <b:JournalName>Ecological Modelling</b:JournalName>
    <b:Year>2021</b:Year>
    <b:Pages>109442</b:Pages>
    <b:Volume>442</b:Volume>
    <b:RefOrder>24</b:RefOrder>
  </b:Source>
  <b:Source>
    <b:Tag>Rus20</b:Tag>
    <b:SourceType>JournalArticle</b:SourceType>
    <b:Guid>{109C0E7D-4AB8-47B0-A318-13604B23E604}</b:Guid>
    <b:Author>
      <b:Author>
        <b:NameList>
          <b:Person>
            <b:Last>Rushing</b:Last>
            <b:First>C</b:First>
            <b:Middle>S</b:Middle>
          </b:Person>
          <b:Person>
            <b:Last>Rubenstein</b:Last>
            <b:First>M</b:First>
          </b:Person>
          <b:Person>
            <b:Last>Lyons</b:Last>
            <b:First>J.E</b:First>
          </b:Person>
          <b:Person>
            <b:Last>Runge</b:Last>
            <b:First>M</b:First>
            <b:Middle>C</b:Middle>
          </b:Person>
        </b:NameList>
      </b:Author>
    </b:Author>
    <b:Title>Using value of information to prioritize research needs for migratory bird management under climate change: a case study using federal land acquisition in the United States</b:Title>
    <b:JournalName>Biological Reviews</b:JournalName>
    <b:Year>2020</b:Year>
    <b:Pages>1109-1130</b:Pages>
    <b:Volume>95</b:Volume>
    <b:Issue>4</b:Issue>
    <b:RefOrder>25</b:RefOrder>
  </b:Source>
  <b:Source>
    <b:Tag>Acl20</b:Tag>
    <b:SourceType>JournalArticle</b:SourceType>
    <b:Guid>{D54BAC3E-19DF-4596-82E8-A34921086819}</b:Guid>
    <b:Title>A climate adaptation strategy for Mai Po Inner Deep Bay Ramsar site: Steppingstone to climate proofing the East-Asian-Australasian Flyway</b:Title>
    <b:Year>2020</b:Year>
    <b:Author>
      <b:Author>
        <b:NameList>
          <b:Person>
            <b:Last>Wikramanayake</b:Last>
            <b:First>E</b:First>
          </b:Person>
          <b:Person>
            <b:Last>Or</b:Last>
            <b:First>C.</b:First>
          </b:Person>
          <b:Person>
            <b:Last>Costa</b:Last>
            <b:First>F</b:First>
          </b:Person>
          <b:Person>
            <b:Last>Wen</b:Last>
            <b:First>X</b:First>
          </b:Person>
          <b:Person>
            <b:Last>Cheung</b:Last>
            <b:First>F</b:First>
          </b:Person>
          <b:Person>
            <b:Last>Shapiro</b:Last>
            <b:First>A</b:First>
          </b:Person>
        </b:NameList>
      </b:Author>
    </b:Author>
    <b:JournalName>Plos one</b:JournalName>
    <b:Volume>15</b:Volume>
    <b:Issue>10</b:Issue>
    <b:RefOrder>10</b:RefOrder>
  </b:Source>
  <b:Source>
    <b:Tag>Rey15</b:Tag>
    <b:SourceType>JournalArticle</b:SourceType>
    <b:Guid>{416B9EAF-5C41-4BA1-A0CD-477623356722}</b:Guid>
    <b:Title>Will the effects of sea-level rise create ecological traps for Pacific island seabirds?</b:Title>
    <b:Year>2015</b:Year>
    <b:Author>
      <b:Author>
        <b:NameList>
          <b:Person>
            <b:Last>Reynolds</b:Last>
            <b:First>M.H</b:First>
          </b:Person>
          <b:Person>
            <b:Last>Courtot</b:Last>
            <b:First>K.N</b:First>
          </b:Person>
          <b:Person>
            <b:Last>Berkowitz</b:Last>
            <b:First>P</b:First>
          </b:Person>
          <b:Person>
            <b:Last>Storlazzi</b:Last>
            <b:First>C.D</b:First>
          </b:Person>
          <b:Person>
            <b:Last>Moore</b:Last>
            <b:First>J</b:First>
          </b:Person>
          <b:Person>
            <b:Last>Flint</b:Last>
            <b:First>E</b:First>
          </b:Person>
        </b:NameList>
      </b:Author>
    </b:Author>
    <b:JournalName>PLoS One</b:JournalName>
    <b:Volume>10</b:Volume>
    <b:Issue>9</b:Issue>
    <b:RefOrder>5</b:RefOrder>
  </b:Source>
  <b:Source>
    <b:Tag>Krü17</b:Tag>
    <b:SourceType>JournalArticle</b:SourceType>
    <b:Guid>{465F30FB-8E2D-4F4E-850A-16A8F29B908B}</b:Guid>
    <b:Author>
      <b:Author>
        <b:NameList>
          <b:Person>
            <b:Last>Krüger</b:Last>
            <b:First>L</b:First>
          </b:Person>
          <b:Person>
            <b:Last>Ramos</b:Last>
            <b:First>J</b:First>
            <b:Middle>A</b:Middle>
          </b:Person>
          <b:Person>
            <b:Last>Xavier</b:Last>
            <b:First>J</b:First>
            <b:Middle>C</b:Middle>
          </b:Person>
          <b:Person>
            <b:Last>Gremillet</b:Last>
            <b:First>D</b:First>
          </b:Person>
          <b:Person>
            <b:Last>González‐Solís</b:Last>
            <b:First>J</b:First>
          </b:Person>
          <b:Person>
            <b:Last>Petry</b:Last>
            <b:First>M</b:First>
            <b:Middle>V</b:Middle>
          </b:Person>
          <b:Person>
            <b:Last>Phillips</b:Last>
            <b:First>R</b:First>
            <b:Middle>A</b:Middle>
          </b:Person>
          <b:Person>
            <b:Last>Wanless</b:Last>
            <b:First>R</b:First>
            <b:Middle>M</b:Middle>
          </b:Person>
          <b:Person>
            <b:Last>Paiva</b:Last>
            <b:First>V</b:First>
            <b:Middle>H</b:Middle>
          </b:Person>
        </b:NameList>
      </b:Author>
    </b:Author>
    <b:Title>Projected distributions of Southern Ocean albatrosses, petrels and fisheries as a consequence of climatic change</b:Title>
    <b:JournalName>Ecography</b:JournalName>
    <b:Year>2018</b:Year>
    <b:Pages>195-208</b:Pages>
    <b:Volume>41</b:Volume>
    <b:Issue>1</b:Issue>
    <b:RefOrder>16</b:RefOrder>
  </b:Source>
  <b:Source>
    <b:Tag>Rin14</b:Tag>
    <b:SourceType>JournalArticle</b:SourceType>
    <b:Guid>{C8BE5880-83C9-4A26-AB99-9659B52377B8}</b:Guid>
    <b:Author>
      <b:Author>
        <b:NameList>
          <b:Person>
            <b:Last>Rinkevich</b:Last>
            <b:First>B</b:First>
          </b:Person>
        </b:NameList>
      </b:Author>
    </b:Author>
    <b:Title>Rebuilding coral reefs: does active reef restoration lead to sustainable reefs?</b:Title>
    <b:JournalName>Current Opinion in Environmental Sustainability</b:JournalName>
    <b:Year>2014</b:Year>
    <b:Pages>28-36</b:Pages>
    <b:Volume>7</b:Volume>
    <b:RefOrder>26</b:RefOrder>
  </b:Source>
  <b:Source>
    <b:Tag>New16</b:Tag>
    <b:SourceType>BookSection</b:SourceType>
    <b:Guid>{593438B9-0493-472B-8B0F-E7BCD159BD0E}</b:Guid>
    <b:Title>Desert antelopes on the brink: how resilient is the Sahelo-Saharan ecosystem?</b:Title>
    <b:Year>2016</b:Year>
    <b:Publisher>John Wiley &amp; Sons</b:Publisher>
    <b:Author>
      <b:Author>
        <b:NameList>
          <b:Person>
            <b:Last>Newby</b:Last>
            <b:First>John</b:First>
          </b:Person>
          <b:Person>
            <b:Last>Wacher</b:Last>
            <b:First>Tim</b:First>
          </b:Person>
          <b:Person>
            <b:Last>Durant</b:Last>
            <b:First>Sarah</b:First>
            <b:Middle>M</b:Middle>
          </b:Person>
          <b:Person>
            <b:Last>Pettorelli</b:Last>
            <b:First>Nathalie</b:First>
          </b:Person>
          <b:Person>
            <b:Last>Gilbert</b:Last>
            <b:First>Tania</b:First>
          </b:Person>
        </b:NameList>
      </b:Author>
      <b:BookAuthor>
        <b:NameList>
          <b:Person>
            <b:Last>Bro-Jørgensen</b:Last>
            <b:First>Jakob</b:First>
          </b:Person>
          <b:Person>
            <b:Last>Mallon</b:Last>
            <b:First>David</b:First>
          </b:Person>
        </b:NameList>
      </b:BookAuthor>
    </b:Author>
    <b:BookTitle>Antelope Conservation: From Diagnosis to Action</b:BookTitle>
    <b:Pages>253-279</b:Pages>
    <b:RefOrder>2</b:RefOrder>
  </b:Source>
  <b:Source>
    <b:Tag>Sho13</b:Tag>
    <b:SourceType>JournalArticle</b:SourceType>
    <b:Guid>{8B2FD9DC-77CF-42F7-90E7-A3D7675244CB}</b:Guid>
    <b:Author>
      <b:Author>
        <b:NameList>
          <b:Person>
            <b:Last>Shoo</b:Last>
            <b:First>L</b:First>
            <b:Middle>P</b:Middle>
          </b:Person>
          <b:Person>
            <b:Last>Hoffmann</b:Last>
            <b:First>A</b:First>
            <b:Middle>A</b:Middle>
          </b:Person>
          <b:Person>
            <b:Last>Garnett</b:Last>
            <b:First>S</b:First>
          </b:Person>
          <b:Person>
            <b:Last>Pressey</b:Last>
            <b:First>R</b:First>
            <b:Middle>L</b:Middle>
          </b:Person>
          <b:Person>
            <b:Last>Williams</b:Last>
            <b:First>Y</b:First>
            <b:Middle>M</b:Middle>
          </b:Person>
          <b:Person>
            <b:Last>Taylor</b:Last>
            <b:First>M</b:First>
          </b:Person>
          <b:Person>
            <b:Last>Falconi</b:Last>
            <b:First>L</b:First>
          </b:Person>
          <b:Person>
            <b:Last>Yates</b:Last>
            <b:First>C</b:First>
            <b:Middle>J</b:Middle>
          </b:Person>
          <b:Person>
            <b:Last>Scott</b:Last>
            <b:First>J</b:First>
            <b:Middle>K</b:Middle>
          </b:Person>
          <b:Person>
            <b:Last>Alagador</b:Last>
            <b:First>D</b:First>
          </b:Person>
          <b:Person>
            <b:Last>Williams</b:Last>
            <b:First>S</b:First>
            <b:Middle>E</b:Middle>
          </b:Person>
        </b:NameList>
      </b:Author>
    </b:Author>
    <b:Title>Making decisions to conserve species under climate change</b:Title>
    <b:JournalName>Climatic Change</b:JournalName>
    <b:Year>2013</b:Year>
    <b:Pages>239-246</b:Pages>
    <b:Volume>119</b:Volume>
    <b:Issue>2</b:Issue>
    <b:RefOrder>27</b:RefOrder>
  </b:Source>
  <b:Source>
    <b:Tag>Hot</b:Tag>
    <b:SourceType>JournalArticle</b:SourceType>
    <b:Guid>{1FFC3F06-4D05-441B-B5AC-CEE9755C53D2}</b:Guid>
    <b:Title>Hot Dogs, Hungry Bears, and Wolves Running Out of Mountain—International Wildlife Law and the Effects of Climate Change on Large Carnivores.</b:Title>
    <b:Author>
      <b:Author>
        <b:NameList>
          <b:Person>
            <b:Last>Trouwborst</b:Last>
            <b:First>Arie</b:First>
          </b:Person>
          <b:Person>
            <b:Last>Blackmore</b:Last>
            <b:First>Andrew</b:First>
          </b:Person>
        </b:NameList>
      </b:Author>
    </b:Author>
    <b:PeriodicalTitle>Journal of International Wildlife Law &amp; Policy</b:PeriodicalTitle>
    <b:Year>2020</b:Year>
    <b:Pages>212-238</b:Pages>
    <b:JournalName>Journal of International Wildlife Law &amp; Policy</b:JournalName>
    <b:RefOrder>1</b:RefOrder>
  </b:Source>
  <b:Source>
    <b:Tag>Bam08</b:Tag>
    <b:SourceType>Book</b:SourceType>
    <b:Guid>{4AD99806-4C79-42E4-890C-9376D11E2C56}</b:Guid>
    <b:Author>
      <b:Author>
        <b:NameList>
          <b:Person>
            <b:Last>Bamford</b:Last>
            <b:First>M</b:First>
          </b:Person>
          <b:Person>
            <b:Last>Watkins</b:Last>
            <b:First>D</b:First>
          </b:Person>
          <b:Person>
            <b:Last>Bancroft</b:Last>
            <b:First>W</b:First>
          </b:Person>
          <b:Person>
            <b:Last>Tischler</b:Last>
            <b:First>G</b:First>
          </b:Person>
          <b:Person>
            <b:Last>Wahl</b:Last>
            <b:First>J</b:First>
          </b:Person>
        </b:NameList>
      </b:Author>
    </b:Author>
    <b:Title>Migratory Shorebirds of the East Asian-Australasian flyway: Population estimates and Internationally Important Sites</b:Title>
    <b:Year>2008</b:Year>
    <b:City>Canberra</b:City>
    <b:Publisher>Wetlands International, Oceania</b:Publisher>
    <b:RefOrder>3</b:RefOrder>
  </b:Source>
  <b:Source>
    <b:Tag>Wit10</b:Tag>
    <b:SourceType>JournalArticle</b:SourceType>
    <b:Guid>{265F5BE2-A3CF-42EF-9AD1-CFA39D7949E0}</b:Guid>
    <b:Author>
      <b:Author>
        <b:NameList>
          <b:Person>
            <b:Last>Witt</b:Last>
            <b:First>M</b:First>
            <b:Middle>J</b:Middle>
          </b:Person>
          <b:Person>
            <b:Last>Hawkes</b:Last>
            <b:First>L</b:First>
            <b:Middle>A</b:Middle>
          </b:Person>
          <b:Person>
            <b:Last>Godfrey</b:Last>
            <b:First>M</b:First>
            <b:Middle>H</b:Middle>
          </b:Person>
          <b:Person>
            <b:Last>Godley</b:Last>
            <b:First>B</b:First>
            <b:Middle>J</b:Middle>
          </b:Person>
          <b:Person>
            <b:Last>Broderick</b:Last>
            <b:First>A</b:First>
            <b:Middle>C</b:Middle>
          </b:Person>
        </b:NameList>
      </b:Author>
    </b:Author>
    <b:Title>Predicting the impacts of climate change on a globally distributed species: the case of the loggerhead turtle</b:Title>
    <b:JournalName>Journal of Experimental Biology</b:JournalName>
    <b:Year>2010</b:Year>
    <b:Pages>213</b:Pages>
    <b:Volume>6</b:Volume>
    <b:Issue>901-911</b:Issue>
    <b:RefOrder>4</b:RefOrder>
  </b:Source>
  <b:Source>
    <b:Tag>Fre13</b:Tag>
    <b:SourceType>JournalArticle</b:SourceType>
    <b:Guid>{C97C01D0-6A0D-4B32-9417-8BD4A9AF507C}</b:Guid>
    <b:Author>
      <b:Author>
        <b:NameList>
          <b:Person>
            <b:Last>Freemantle</b:Last>
            <b:First>T</b:First>
            <b:Middle>P</b:Middle>
          </b:Person>
          <b:Person>
            <b:Last>Wacher</b:Last>
            <b:First>T</b:First>
          </b:Person>
          <b:Person>
            <b:Last>Newby</b:Last>
            <b:First>J</b:First>
          </b:Person>
          <b:Person>
            <b:Last>Pettorelli</b:Last>
            <b:First>N</b:First>
          </b:Person>
        </b:NameList>
      </b:Author>
    </b:Author>
    <b:Title>Earth observation: overlooked potential to support species reintroduction programmes</b:Title>
    <b:JournalName>African Journal of Ecology</b:JournalName>
    <b:Year>2013</b:Year>
    <b:Pages>482-492</b:Pages>
    <b:Volume>51</b:Volume>
    <b:Issue>3</b:Issue>
    <b:RefOrder>6</b:RefOrder>
  </b:Source>
  <b:Source>
    <b:Tag>Rap</b:Tag>
    <b:SourceType>JournalArticle</b:SourceType>
    <b:Guid>{5777759C-7FDE-43DA-AE4A-962C12975C8E}</b:Guid>
    <b:Title>Rapid climate-driven loss of breeding habitat for Arctic migratory birds</b:Title>
    <b:Author>
      <b:Author>
        <b:NameList>
          <b:Person>
            <b:Last>Wauchope</b:Last>
            <b:First>H</b:First>
            <b:Middle>S</b:Middle>
          </b:Person>
          <b:Person>
            <b:Last>Shaw</b:Last>
            <b:First>J</b:First>
            <b:Middle>D, Varpe, Ø</b:Middle>
          </b:Person>
          <b:Person>
            <b:Last>Lappo</b:Last>
            <b:First>E</b:First>
            <b:Middle>G</b:Middle>
          </b:Person>
          <b:Person>
            <b:Last>Boertmann</b:Last>
            <b:First>D</b:First>
          </b:Person>
          <b:Person>
            <b:Last>Lanctot</b:Last>
            <b:First>R</b:First>
            <b:Middle>B</b:Middle>
          </b:Person>
          <b:Person>
            <b:Last>Fuller</b:Last>
            <b:First>R</b:First>
            <b:Middle>A</b:Middle>
          </b:Person>
        </b:NameList>
      </b:Author>
    </b:Author>
    <b:Year>2017</b:Year>
    <b:Pages>1085-1094</b:Pages>
    <b:JournalName>Global Change Biology</b:JournalName>
    <b:Volume>23</b:Volume>
    <b:Issue>3</b:Issue>
    <b:RefOrder>7</b:RefOrder>
  </b:Source>
  <b:Source>
    <b:Tag>GuZ21</b:Tag>
    <b:SourceType>JournalArticle</b:SourceType>
    <b:Guid>{B8AA64C5-A562-4F77-B021-88016582A1A7}</b:Guid>
    <b:Author>
      <b:Author>
        <b:NameList>
          <b:Person>
            <b:Last>Gu</b:Last>
            <b:First>Z</b:First>
          </b:Person>
          <b:Person>
            <b:Last>Pan</b:Last>
            <b:First>S.,</b:First>
            <b:Middle>Lin, Z</b:Middle>
          </b:Person>
          <b:Person>
            <b:Last>Hu</b:Last>
            <b:First>L</b:First>
          </b:Person>
          <b:Person>
            <b:Last>Dai</b:Last>
            <b:First>X</b:First>
          </b:Person>
          <b:Person>
            <b:Last>Chang</b:Last>
            <b:First>J</b:First>
          </b:Person>
          <b:Person>
            <b:Last>Xue</b:Last>
            <b:First>Y.,</b:First>
            <b:Middle>Su, H</b:Middle>
          </b:Person>
          <b:Person>
            <b:Last>Long</b:Last>
            <b:First>J</b:First>
          </b:Person>
          <b:Person>
            <b:Last>Sun</b:Last>
            <b:First>M</b:First>
          </b:Person>
          <b:Person>
            <b:Last>Ganusevich</b:Last>
            <b:First>S</b:First>
          </b:Person>
        </b:NameList>
      </b:Author>
    </b:Author>
    <b:Title>Climate-driven flyway changes and memory-based long-distance migration</b:Title>
    <b:JournalName>Nature</b:JournalName>
    <b:Year>2021</b:Year>
    <b:Pages>1-6</b:Pages>
    <b:RefOrder>8</b:RefOrder>
  </b:Source>
  <b:Source>
    <b:Tag>Agl11</b:Tag>
    <b:SourceType>JournalArticle</b:SourceType>
    <b:Guid>{3A602194-BA45-4C3A-9B91-8D18F1B6EC06}</b:Guid>
    <b:Title>A global population redistri-bution in a migrant shorebird detected with continent-wide qualitative breedingsurvey data</b:Title>
    <b:Year>2011</b:Year>
    <b:Pages>144-151</b:Pages>
    <b:Author>
      <b:Author>
        <b:NameList>
          <b:Person>
            <b:Last>Rakhimberdiev</b:Last>
            <b:First>E.,</b:First>
            <b:Middle>Verkuil, Y.I</b:Middle>
          </b:Person>
          <b:Person>
            <b:Last>Saveliev</b:Last>
            <b:First>A.A</b:First>
          </b:Person>
          <b:Person>
            <b:Last>Väisänen</b:Last>
            <b:First>R.A</b:First>
          </b:Person>
          <b:Person>
            <b:Last>Karagicheva</b:Last>
            <b:First>J</b:First>
          </b:Person>
          <b:Person>
            <b:Last>Soloviev</b:Last>
            <b:First>M.Y</b:First>
          </b:Person>
          <b:Person>
            <b:Last>Tomkovich</b:Last>
            <b:First>P.S</b:First>
          </b:Person>
          <b:Person>
            <b:Last>Piersma</b:Last>
            <b:First>T.</b:First>
          </b:Person>
        </b:NameList>
      </b:Author>
    </b:Author>
    <b:JournalName>Diversity and Distributions</b:JournalName>
    <b:Volume>17</b:Volume>
    <b:Issue>1</b:Issue>
    <b:RefOrder>9</b:RefOrder>
  </b:Source>
  <b:Source>
    <b:Tag>Rom21</b:Tag>
    <b:SourceType>JournalArticle</b:SourceType>
    <b:Guid>{A513DDC8-BB88-4A47-B683-38EC6C1CA94D}</b:Guid>
    <b:Author>
      <b:Author>
        <b:NameList>
          <b:Person>
            <b:Last>Roman</b:Last>
            <b:First>L</b:First>
          </b:Person>
          <b:Person>
            <b:Last>Bryan</b:Last>
            <b:First>S</b:First>
          </b:Person>
          <b:Person>
            <b:Last>Bool</b:Last>
            <b:First>N</b:First>
          </b:Person>
          <b:Person>
            <b:Last>Gustafson</b:Last>
            <b:First>L</b:First>
          </b:Person>
          <b:Person>
            <b:Last>Townsend</b:Last>
            <b:First>K</b:First>
          </b:Person>
        </b:NameList>
      </b:Author>
    </b:Author>
    <b:Title>Desperate times call for desperate measures: non-food ingestion by starving seabirds</b:Title>
    <b:JournalName>Marine Ecology Progress Series</b:JournalName>
    <b:Year>2021</b:Year>
    <b:Pages>157-168</b:Pages>
    <b:RefOrder>11</b:RefOrder>
  </b:Source>
  <b:Source>
    <b:Tag>McN10</b:Tag>
    <b:SourceType>Report</b:SourceType>
    <b:Guid>{56E34244-4CF6-4A3C-B583-AE3975921397}</b:Guid>
    <b:Author>
      <b:Author>
        <b:NameList>
          <b:Person>
            <b:Last>McNamara</b:Last>
            <b:First>A</b:First>
          </b:Person>
          <b:Person>
            <b:Last>Atkinson</b:Last>
            <b:First>J</b:First>
          </b:Person>
          <b:Person>
            <b:Last>Froy</b:Last>
            <b:First>H</b:First>
          </b:Person>
          <b:Person>
            <b:Last>Khela</b:Last>
            <b:First>S</b:First>
          </b:Person>
          <b:Person>
            <b:Last>Smith</b:Last>
            <b:First>R</b:First>
          </b:Person>
          <b:Person>
            <b:Last>Peet</b:Last>
            <b:First>J</b:First>
          </b:Person>
          <b:Person>
            <b:Last>Breach</b:Last>
            <b:First>K</b:First>
          </b:Person>
          <b:Person>
            <b:Last>Mukherjee</b:Last>
            <b:First>A</b:First>
          </b:Person>
          <b:Person>
            <b:Last>Baillie</b:Last>
            <b:First>J</b:First>
          </b:Person>
        </b:NameList>
      </b:Author>
    </b:Author>
    <b:Title>Climate change vulnerability of migratory species</b:Title>
    <b:Year>2010</b:Year>
    <b:Publisher>A Project Report for CMS Scientific Council</b:Publisher>
    <b:RefOrder>12</b:RefOrder>
  </b:Source>
  <b:Source>
    <b:Tag>Alt15</b:Tag>
    <b:SourceType>JournalArticle</b:SourceType>
    <b:Guid>{24DC0D61-90EC-41BE-9F53-3F1528655424}</b:Guid>
    <b:Author>
      <b:Author>
        <b:NameList>
          <b:Person>
            <b:Last>Alter</b:Last>
            <b:First>S.E</b:First>
          </b:Person>
          <b:Person>
            <b:Last>Meyer</b:Last>
            <b:First>M</b:First>
          </b:Person>
          <b:Person>
            <b:Last>Post</b:Last>
            <b:First>K</b:First>
          </b:Person>
          <b:Person>
            <b:Last>Czechowski</b:Last>
            <b:First>P</b:First>
          </b:Person>
          <b:Person>
            <b:Last>Gravlund</b:Last>
            <b:First>P</b:First>
          </b:Person>
          <b:Person>
            <b:Last>Gaines</b:Last>
            <b:First>C</b:First>
          </b:Person>
          <b:Person>
            <b:Last>Rosenbaum</b:Last>
            <b:First>H</b:First>
            <b:Middle>C</b:Middle>
          </b:Person>
          <b:Person>
            <b:Last>Kaschner</b:Last>
            <b:First>K</b:First>
          </b:Person>
          <b:Person>
            <b:Last>Turvey</b:Last>
            <b:First>S</b:First>
            <b:Middle>T</b:Middle>
          </b:Person>
          <b:Person>
            <b:Last>van der Plicht</b:Last>
            <b:First>J</b:First>
          </b:Person>
          <b:Person>
            <b:Last>Shapiro</b:Last>
            <b:First>B</b:First>
          </b:Person>
        </b:NameList>
      </b:Author>
    </b:Author>
    <b:Title>Climate impacts on transocean dispersal and habitat in gray whales from the Pleistocene to 2100</b:Title>
    <b:JournalName>Molecular Ecology</b:JournalName>
    <b:Year>2015</b:Year>
    <b:Pages>1510-1522</b:Pages>
    <b:Volume>24</b:Volume>
    <b:Issue>7</b:Issue>
    <b:RefOrder>13</b:RefOrder>
  </b:Source>
  <b:Source>
    <b:Tag>Haz</b:Tag>
    <b:SourceType>JournalArticle</b:SourceType>
    <b:Guid>{FF04B6C1-6979-46E1-B6C2-357B7EC2442E}</b:Guid>
    <b:Author>
      <b:Author>
        <b:NameList>
          <b:Person>
            <b:Last>Hazen</b:Last>
            <b:First>E</b:First>
            <b:Middle>L</b:Middle>
          </b:Person>
          <b:Person>
            <b:Last>Jorgensen</b:Last>
            <b:First>S</b:First>
          </b:Person>
          <b:Person>
            <b:Last>Rykaczewski</b:Last>
            <b:First>R</b:First>
            <b:Middle>R</b:Middle>
          </b:Person>
          <b:Person>
            <b:Last>Bograd</b:Last>
            <b:First>S</b:First>
            <b:Middle>J</b:Middle>
          </b:Person>
          <b:Person>
            <b:Last>Foley</b:Last>
            <b:First>D</b:First>
            <b:Middle>G</b:Middle>
          </b:Person>
          <b:Person>
            <b:Last>Jonsen</b:Last>
            <b:First>I</b:First>
            <b:Middle>D</b:Middle>
          </b:Person>
          <b:Person>
            <b:Last>Shaffer</b:Last>
            <b:First>S</b:First>
            <b:Middle>A</b:Middle>
          </b:Person>
          <b:Person>
            <b:Last>Dunne</b:Last>
            <b:First>J</b:First>
            <b:Middle>P</b:Middle>
          </b:Person>
          <b:Person>
            <b:Last>Costa</b:Last>
            <b:First>D</b:First>
            <b:Middle>P</b:Middle>
          </b:Person>
          <b:Person>
            <b:Last>Crowder</b:Last>
            <b:First>L</b:First>
            <b:Middle>B</b:Middle>
          </b:Person>
          <b:Person>
            <b:Last>Block</b:Last>
            <b:First>B</b:First>
            <b:Middle>A</b:Middle>
          </b:Person>
        </b:NameList>
      </b:Author>
    </b:Author>
    <b:Title>Predicted habitat shifts of Pacific top predators in a changing climate</b:Title>
    <b:JournalName>Nature Climate Change</b:JournalName>
    <b:Year>2013</b:Year>
    <b:Pages>234-238</b:Pages>
    <b:Volume>3</b:Volume>
    <b:Issue>3</b:Issue>
    <b:RefOrder>14</b:RefOrder>
  </b:Source>
  <b:Source>
    <b:Tag>Bir20</b:Tag>
    <b:SourceType>JournalArticle</b:SourceType>
    <b:Guid>{C5524747-C953-4321-88D3-08155DA14C89}</b:Guid>
    <b:Author>
      <b:Author>
        <b:NameList>
          <b:Person>
            <b:Last>Birkmanis</b:Last>
            <b:First>C</b:First>
            <b:Middle>A</b:Middle>
          </b:Person>
          <b:Person>
            <b:Last>Freer</b:Last>
            <b:First>J</b:First>
            <b:Middle>J</b:Middle>
          </b:Person>
          <b:Person>
            <b:Last>Simmons</b:Last>
            <b:First>L</b:First>
            <b:Middle>W</b:Middle>
          </b:Person>
          <b:Person>
            <b:Last>Partridge</b:Last>
            <b:First>J</b:First>
            <b:Middle>C</b:Middle>
          </b:Person>
          <b:Person>
            <b:Last>Sequeira</b:Last>
            <b:First>A</b:First>
            <b:Middle>M</b:Middle>
          </b:Person>
        </b:NameList>
      </b:Author>
    </b:Author>
    <b:Title>Future distribution of suitable habitat for pelagic sharks in Australia under climate change models.</b:Title>
    <b:JournalName>Frontiers in Marine Science</b:JournalName>
    <b:Year>2020</b:Year>
    <b:Pages>570</b:Pages>
    <b:Volume>7</b:Volume>
    <b:RefOrder>15</b:RefOrder>
  </b:Source>
  <b:Source>
    <b:Tag>Wei12</b:Tag>
    <b:SourceType>JournalArticle</b:SourceType>
    <b:Guid>{5D5F385C-DB91-4C70-AC82-54DCD5D0DF4A}</b:Guid>
    <b:Author>
      <b:Author>
        <b:NameList>
          <b:Person>
            <b:Last>Weimerskirch</b:Last>
            <b:First>H</b:First>
          </b:Person>
          <b:Person>
            <b:Last>Louzao</b:Last>
            <b:First>M</b:First>
          </b:Person>
          <b:Person>
            <b:Last>de Grissac</b:Last>
            <b:First>S</b:First>
          </b:Person>
          <b:Person>
            <b:Last>Delord</b:Last>
            <b:First>K</b:First>
          </b:Person>
        </b:NameList>
      </b:Author>
    </b:Author>
    <b:Title>Changes in wind pattern alter albatross distribution and life-history traits</b:Title>
    <b:JournalName>science</b:JournalName>
    <b:Year>2012</b:Year>
    <b:Pages>211-214</b:Pages>
    <b:Volume>335</b:Volume>
    <b:Issue>6065</b:Issue>
    <b:RefOrder>17</b:RefOrder>
  </b:Source>
  <b:Source>
    <b:Tag>Som</b:Tag>
    <b:SourceType>JournalArticle</b:SourceType>
    <b:Guid>{34336A2F-86CE-470B-9EA9-AA04B3A41F3E}</b:Guid>
    <b:Author>
      <b:Author>
        <b:NameList>
          <b:Person>
            <b:Last>Somveille</b:Last>
            <b:First>M</b:First>
          </b:Person>
          <b:Person>
            <b:Last>Dias</b:Last>
            <b:First>M</b:First>
            <b:Middle>P</b:Middle>
          </b:Person>
          <b:Person>
            <b:Last>Weimerskirch</b:Last>
            <b:First>H</b:First>
          </b:Person>
          <b:Person>
            <b:Last>Davies</b:Last>
            <b:First>T</b:First>
            <b:Middle>E</b:Middle>
          </b:Person>
        </b:NameList>
      </b:Author>
    </b:Author>
    <b:Title>Projected migrations of southern Indian Ocean albatrosses as a response to climate change</b:Title>
    <b:JournalName>Ecography</b:JournalName>
    <b:Year>2020</b:Year>
    <b:Pages>1683-1691</b:Pages>
    <b:Volume>43</b:Volume>
    <b:Issue>11</b:Issue>
    <b:RefOrder>18</b:RefOrder>
  </b:Source>
  <b:Source>
    <b:Tag>Jor20</b:Tag>
    <b:SourceType>Report</b:SourceType>
    <b:Guid>{05D5606F-78DE-422E-B5D8-5F90F2F65A2C}</b:Guid>
    <b:Author>
      <b:Author>
        <b:NameList>
          <b:Person>
            <b:Last>Jordaan</b:Last>
            <b:First>A</b:First>
          </b:Person>
          <b:Person>
            <b:Last>Pendleton</b:Last>
            <b:First>D</b:First>
          </b:Person>
          <b:Person>
            <b:Last>Sutherland</b:Last>
            <b:First>C</b:First>
          </b:Person>
          <b:Person>
            <b:Last>Staudinger</b:Last>
            <b:First>M</b:First>
          </b:Person>
        </b:NameList>
      </b:Author>
    </b:Author>
    <b:Title>How and why is the timing and occurrence of seasonal migrants in the Gulf of Maine changing due to climate?</b:Title>
    <b:Year>2020</b:Year>
    <b:Publisher>Northeast Climate Adaptation Science Center</b:Publisher>
    <b:RefOrder>19</b:RefOrder>
  </b:Source>
  <b:Source>
    <b:Tag>Lay211</b:Tag>
    <b:SourceType>JournalArticle</b:SourceType>
    <b:Guid>{E585F65E-31F7-4ACC-B4C7-69A4E03EA941}</b:Guid>
    <b:Author>
      <b:Author>
        <b:NameList>
          <b:Person>
            <b:Last>Layton</b:Last>
            <b:First>K</b:First>
            <b:Middle>K S</b:Middle>
          </b:Person>
          <b:Person>
            <b:Last>Snelgrove</b:Last>
            <b:First>P</b:First>
            <b:Middle>V R</b:Middle>
          </b:Person>
          <b:Person>
            <b:Last>Dempson</b:Last>
            <b:First>J</b:First>
            <b:Middle>B</b:Middle>
          </b:Person>
          <b:Person>
            <b:Last>Kess</b:Last>
            <b:First>T</b:First>
          </b:Person>
          <b:Person>
            <b:Last>Lehnert</b:Last>
            <b:First>S</b:First>
            <b:Middle>J</b:Middle>
          </b:Person>
          <b:Person>
            <b:Last>Bentzen</b:Last>
            <b:First>P</b:First>
          </b:Person>
          <b:Person>
            <b:Last>Duffy</b:Last>
            <b:First>S</b:First>
            <b:Middle>J</b:Middle>
          </b:Person>
          <b:Person>
            <b:Last>Messmer</b:Last>
            <b:First>A</b:First>
            <b:Middle>M</b:Middle>
          </b:Person>
          <b:Person>
            <b:Last>Stanley</b:Last>
            <b:First>R</b:First>
            <b:Middle>R E</b:Middle>
          </b:Person>
          <b:Person>
            <b:Last>DiBacco</b:Last>
            <b:First>C</b:First>
          </b:Person>
          <b:Person>
            <b:Last>Salisbury</b:Last>
            <b:First>S</b:First>
            <b:Middle>J</b:Middle>
          </b:Person>
        </b:NameList>
      </b:Author>
    </b:Author>
    <b:Title>Genomic evidence of past and future climate-linked loss in a migratory Arctic fish</b:Title>
    <b:Year>2021</b:Year>
    <b:JournalName>Nature Climate Change</b:JournalName>
    <b:Pages>158-165</b:Pages>
    <b:Volume>11</b:Volume>
    <b:Issue>2</b:Issue>
    <b:RefOrder>20</b:RefOrder>
  </b:Source>
  <b:Source>
    <b:Tag>Kas19</b:Tag>
    <b:SourceType>InternetSite</b:SourceType>
    <b:Guid>{2B2CF796-CCE0-4152-AA0C-C8582B16B398}</b:Guid>
    <b:Title>AquaMaps: Predicted range maps for aquatic species, version 10/2019</b:Title>
    <b:Year>2019</b:Year>
    <b:Author>
      <b:Author>
        <b:NameList>
          <b:Person>
            <b:Last>Kaschner</b:Last>
            <b:First>K</b:First>
          </b:Person>
          <b:Person>
            <b:Last>Kesner-Reyes</b:Last>
            <b:First>K</b:First>
          </b:Person>
          <b:Person>
            <b:Last>Garilao</b:Last>
            <b:First>C</b:First>
          </b:Person>
          <b:Person>
            <b:Last>Rius-Barile</b:Last>
            <b:First>J</b:First>
          </b:Person>
          <b:Person>
            <b:Last>Rees</b:Last>
            <b:First>T</b:First>
          </b:Person>
          <b:Person>
            <b:Last>Froese</b:Last>
            <b:First>R</b:First>
          </b:Person>
        </b:NameList>
      </b:Author>
    </b:Author>
    <b:URL>www.aquamaps.org</b:URL>
    <b:RefOrder>21</b:RefOrder>
  </b:Source>
  <b:Source>
    <b:Tag>Kru16</b:Tag>
    <b:SourceType>JournalArticle</b:SourceType>
    <b:Guid>{B2B51983-0AD0-4E38-9506-D7DC6EFAA62B}</b:Guid>
    <b:Title>Apparent increase in coccolithophore abundance in the subtropical North Atlantic from 1990 to 2014</b:Title>
    <b:Year>2016</b:Year>
    <b:Author>
      <b:Author>
        <b:NameList>
          <b:Person>
            <b:Last>Krumhardt</b:Last>
            <b:First>K</b:First>
            <b:Middle>M</b:Middle>
          </b:Person>
          <b:Person>
            <b:Last>Lovenduski</b:Last>
            <b:First>N</b:First>
            <b:Middle>S</b:Middle>
          </b:Person>
          <b:Person>
            <b:Last>Freeman</b:Last>
            <b:First>N</b:First>
            <b:Middle>M</b:Middle>
          </b:Person>
          <b:Person>
            <b:Last>Bates</b:Last>
            <b:First>N</b:First>
            <b:Middle>R</b:Middle>
          </b:Person>
        </b:NameList>
      </b:Author>
    </b:Author>
    <b:JournalName>Biogeosciences</b:JournalName>
    <b:Pages>1163-1177</b:Pages>
    <b:Volume>13</b:Volume>
    <b:Issue>4</b:Issue>
    <b:RefOrder>22</b:RefOrder>
  </b:Source>
</b:Sources>
</file>

<file path=customXml/item5.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3" ma:contentTypeDescription="Create a new document." ma:contentTypeScope="" ma:versionID="4821962efe94017209756c45fff832f1">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c6a31ce2c2143a4544573ed5e33dc978"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MariaJoseOrtiz xmlns="a7b50396-0b06-45c1-b28e-46f86d566a10" xsi:nil="true"/>
    <lcf76f155ced4ddcb4097134ff3c332f xmlns="a7b50396-0b06-45c1-b28e-46f86d566a10">
      <Terms xmlns="http://schemas.microsoft.com/office/infopath/2007/PartnerControls"/>
    </lcf76f155ced4ddcb4097134ff3c332f>
    <TaxCatchAll xmlns="985ec44e-1bab-4c0b-9df0-6ba128686fc9" xsi:nil="true"/>
    <TaxKeywordTaxHTField xmlns="c15478a5-0be8-4f5d-8383-b307d5ba8bf6">
      <Terms xmlns="http://schemas.microsoft.com/office/infopath/2007/PartnerControls"/>
    </TaxKeywordTaxHTField>
    <_Flow_SignoffStatus xmlns="a7b50396-0b06-45c1-b28e-46f86d566a10" xsi:nil="true"/>
    <Notes xmlns="a7b50396-0b06-45c1-b28e-46f86d566a10" xsi:nil="true"/>
    <Reviewer xmlns="a7b50396-0b06-45c1-b28e-46f86d566a10" xsi:nil="true"/>
    <Sent xmlns="a7b50396-0b06-45c1-b28e-46f86d566a10" xsi:nil="true"/>
  </documentManagement>
</p:properties>
</file>

<file path=customXml/itemProps1.xml><?xml version="1.0" encoding="utf-8"?>
<ds:datastoreItem xmlns:ds="http://schemas.openxmlformats.org/officeDocument/2006/customXml" ds:itemID="{A889E95A-05FF-4F7C-9300-CCE8E74A3E8B}">
  <ds:schemaRefs>
    <ds:schemaRef ds:uri="http://schemas.microsoft.com/sharepoint/v3/contenttype/forms"/>
  </ds:schemaRefs>
</ds:datastoreItem>
</file>

<file path=customXml/itemProps2.xml><?xml version="1.0" encoding="utf-8"?>
<ds:datastoreItem xmlns:ds="http://schemas.openxmlformats.org/officeDocument/2006/customXml" ds:itemID="{7FDE1846-2C66-4E47-89D4-1E9F3AA42767}">
  <ds:schemaRefs>
    <ds:schemaRef ds:uri="http://schemas.microsoft.com/sharepoint/v3/contenttype/forms"/>
  </ds:schemaRefs>
</ds:datastoreItem>
</file>

<file path=customXml/itemProps3.xml><?xml version="1.0" encoding="utf-8"?>
<ds:datastoreItem xmlns:ds="http://schemas.openxmlformats.org/officeDocument/2006/customXml" ds:itemID="{F59B492A-4739-495D-90A9-46B64EA313D1}">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B4E03B05-C5B3-4755-877A-BE4CA458EA0D}">
  <ds:schemaRefs>
    <ds:schemaRef ds:uri="http://schemas.openxmlformats.org/officeDocument/2006/bibliography"/>
  </ds:schemaRefs>
</ds:datastoreItem>
</file>

<file path=customXml/itemProps5.xml><?xml version="1.0" encoding="utf-8"?>
<ds:datastoreItem xmlns:ds="http://schemas.openxmlformats.org/officeDocument/2006/customXml" ds:itemID="{78500306-C90B-4BB7-AE39-13FC4578CA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E63B5281-A4CD-4A7E-8BC0-4C95AEECFE55}">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docProps/app.xml><?xml version="1.0" encoding="utf-8"?>
<Properties xmlns="http://schemas.openxmlformats.org/officeDocument/2006/extended-properties" xmlns:vt="http://schemas.openxmlformats.org/officeDocument/2006/docPropsVTypes">
  <Template>Normal</Template>
  <TotalTime>513</TotalTime>
  <Pages>36</Pages>
  <Words>14047</Words>
  <Characters>80074</Characters>
  <Application>Microsoft Office Word</Application>
  <DocSecurity>0</DocSecurity>
  <Lines>667</Lines>
  <Paragraphs>187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93934</CharactersWithSpaces>
  <SharedDoc>false</SharedDoc>
  <HLinks>
    <vt:vector size="108" baseType="variant">
      <vt:variant>
        <vt:i4>5308429</vt:i4>
      </vt:variant>
      <vt:variant>
        <vt:i4>42</vt:i4>
      </vt:variant>
      <vt:variant>
        <vt:i4>0</vt:i4>
      </vt:variant>
      <vt:variant>
        <vt:i4>5</vt:i4>
      </vt:variant>
      <vt:variant>
        <vt:lpwstr>https://www.cms.int/en/workinggroup/working-group-climate-change</vt:lpwstr>
      </vt:variant>
      <vt:variant>
        <vt:lpwstr/>
      </vt:variant>
      <vt:variant>
        <vt:i4>720971</vt:i4>
      </vt:variant>
      <vt:variant>
        <vt:i4>39</vt:i4>
      </vt:variant>
      <vt:variant>
        <vt:i4>0</vt:i4>
      </vt:variant>
      <vt:variant>
        <vt:i4>5</vt:i4>
      </vt:variant>
      <vt:variant>
        <vt:lpwstr>https://www.cbd.int/doc/decisions/cop-15/cop-15-dec-05-en.pdf</vt:lpwstr>
      </vt:variant>
      <vt:variant>
        <vt:lpwstr/>
      </vt:variant>
      <vt:variant>
        <vt:i4>655435</vt:i4>
      </vt:variant>
      <vt:variant>
        <vt:i4>36</vt:i4>
      </vt:variant>
      <vt:variant>
        <vt:i4>0</vt:i4>
      </vt:variant>
      <vt:variant>
        <vt:i4>5</vt:i4>
      </vt:variant>
      <vt:variant>
        <vt:lpwstr>https://www.cbd.int/doc/decisions/cop-15/cop-15-dec-04-en.pdf</vt:lpwstr>
      </vt:variant>
      <vt:variant>
        <vt:lpwstr/>
      </vt:variant>
      <vt:variant>
        <vt:i4>7536738</vt:i4>
      </vt:variant>
      <vt:variant>
        <vt:i4>3</vt:i4>
      </vt:variant>
      <vt:variant>
        <vt:i4>0</vt:i4>
      </vt:variant>
      <vt:variant>
        <vt:i4>5</vt:i4>
      </vt:variant>
      <vt:variant>
        <vt:lpwstr>https://www.cms.int/en/document/climate-change-and-migratory-species-3</vt:lpwstr>
      </vt:variant>
      <vt:variant>
        <vt:lpwstr/>
      </vt:variant>
      <vt:variant>
        <vt:i4>7274558</vt:i4>
      </vt:variant>
      <vt:variant>
        <vt:i4>0</vt:i4>
      </vt:variant>
      <vt:variant>
        <vt:i4>0</vt:i4>
      </vt:variant>
      <vt:variant>
        <vt:i4>5</vt:i4>
      </vt:variant>
      <vt:variant>
        <vt:lpwstr>https://www.cms.int/en/document/discussion-paper-scientific-council-decision-13128-climate-change-and-migratory-species</vt:lpwstr>
      </vt:variant>
      <vt:variant>
        <vt:lpwstr/>
      </vt:variant>
      <vt:variant>
        <vt:i4>4259918</vt:i4>
      </vt:variant>
      <vt:variant>
        <vt:i4>36</vt:i4>
      </vt:variant>
      <vt:variant>
        <vt:i4>0</vt:i4>
      </vt:variant>
      <vt:variant>
        <vt:i4>5</vt:i4>
      </vt:variant>
      <vt:variant>
        <vt:lpwstr>https://www.iucn.org/content/guidelines-reintroductions-and-other-conservation-translocations</vt:lpwstr>
      </vt:variant>
      <vt:variant>
        <vt:lpwstr/>
      </vt:variant>
      <vt:variant>
        <vt:i4>5767261</vt:i4>
      </vt:variant>
      <vt:variant>
        <vt:i4>33</vt:i4>
      </vt:variant>
      <vt:variant>
        <vt:i4>0</vt:i4>
      </vt:variant>
      <vt:variant>
        <vt:i4>5</vt:i4>
      </vt:variant>
      <vt:variant>
        <vt:lpwstr>https://arcticwwf.org/work/ocean/arcnet/</vt:lpwstr>
      </vt:variant>
      <vt:variant>
        <vt:lpwstr/>
      </vt:variant>
      <vt:variant>
        <vt:i4>6684769</vt:i4>
      </vt:variant>
      <vt:variant>
        <vt:i4>30</vt:i4>
      </vt:variant>
      <vt:variant>
        <vt:i4>0</vt:i4>
      </vt:variant>
      <vt:variant>
        <vt:i4>5</vt:i4>
      </vt:variant>
      <vt:variant>
        <vt:lpwstr>https://www.cms.int/sites/default/files/document/cms_cop12_res.12.21_climate-change_e.pdf</vt:lpwstr>
      </vt:variant>
      <vt:variant>
        <vt:lpwstr/>
      </vt:variant>
      <vt:variant>
        <vt:i4>2359360</vt:i4>
      </vt:variant>
      <vt:variant>
        <vt:i4>27</vt:i4>
      </vt:variant>
      <vt:variant>
        <vt:i4>0</vt:i4>
      </vt:variant>
      <vt:variant>
        <vt:i4>5</vt:i4>
      </vt:variant>
      <vt:variant>
        <vt:lpwstr>https://report.ipcc.ch/ar6syr/pdf/IPCC_AR6_SYR_SPM.pdf</vt:lpwstr>
      </vt:variant>
      <vt:variant>
        <vt:lpwstr/>
      </vt:variant>
      <vt:variant>
        <vt:i4>4522049</vt:i4>
      </vt:variant>
      <vt:variant>
        <vt:i4>24</vt:i4>
      </vt:variant>
      <vt:variant>
        <vt:i4>0</vt:i4>
      </vt:variant>
      <vt:variant>
        <vt:i4>5</vt:i4>
      </vt:variant>
      <vt:variant>
        <vt:lpwstr>https://www.doc.govt.nz/globalassets/documents/conservation/marine-and-coastal/marine-conservation-services/reports/201920-annual-plan/pop2019-03--white-chinned-petrel-on-antipodes-final-report.pdf</vt:lpwstr>
      </vt:variant>
      <vt:variant>
        <vt:lpwstr/>
      </vt:variant>
      <vt:variant>
        <vt:i4>4259857</vt:i4>
      </vt:variant>
      <vt:variant>
        <vt:i4>21</vt:i4>
      </vt:variant>
      <vt:variant>
        <vt:i4>0</vt:i4>
      </vt:variant>
      <vt:variant>
        <vt:i4>5</vt:i4>
      </vt:variant>
      <vt:variant>
        <vt:lpwstr>https://dx.plos.org/10.1371/journal.pone.0226087</vt:lpwstr>
      </vt:variant>
      <vt:variant>
        <vt:lpwstr/>
      </vt:variant>
      <vt:variant>
        <vt:i4>6815849</vt:i4>
      </vt:variant>
      <vt:variant>
        <vt:i4>18</vt:i4>
      </vt:variant>
      <vt:variant>
        <vt:i4>0</vt:i4>
      </vt:variant>
      <vt:variant>
        <vt:i4>5</vt:i4>
      </vt:variant>
      <vt:variant>
        <vt:lpwstr>https://www.publish.csiro.au/wf/WF22229</vt:lpwstr>
      </vt:variant>
      <vt:variant>
        <vt:lpwstr/>
      </vt:variant>
      <vt:variant>
        <vt:i4>6684769</vt:i4>
      </vt:variant>
      <vt:variant>
        <vt:i4>15</vt:i4>
      </vt:variant>
      <vt:variant>
        <vt:i4>0</vt:i4>
      </vt:variant>
      <vt:variant>
        <vt:i4>5</vt:i4>
      </vt:variant>
      <vt:variant>
        <vt:lpwstr>https://www.cms.int/sites/default/files/document/cms_cop12_res.12.21_climate-change_e.pdf</vt:lpwstr>
      </vt:variant>
      <vt:variant>
        <vt:lpwstr/>
      </vt:variant>
      <vt:variant>
        <vt:i4>7995516</vt:i4>
      </vt:variant>
      <vt:variant>
        <vt:i4>12</vt:i4>
      </vt:variant>
      <vt:variant>
        <vt:i4>0</vt:i4>
      </vt:variant>
      <vt:variant>
        <vt:i4>5</vt:i4>
      </vt:variant>
      <vt:variant>
        <vt:lpwstr>https://www.cms.int/sites/default/files/publication/cms_climate_change_vulnerability_3_0_0.pdf</vt:lpwstr>
      </vt:variant>
      <vt:variant>
        <vt:lpwstr/>
      </vt:variant>
      <vt:variant>
        <vt:i4>5963804</vt:i4>
      </vt:variant>
      <vt:variant>
        <vt:i4>9</vt:i4>
      </vt:variant>
      <vt:variant>
        <vt:i4>0</vt:i4>
      </vt:variant>
      <vt:variant>
        <vt:i4>5</vt:i4>
      </vt:variant>
      <vt:variant>
        <vt:lpwstr>https://www.cms.int/sites/default/files/publication/cms_pub_pop-series_migratory_species%26climate_change_e.pdf</vt:lpwstr>
      </vt:variant>
      <vt:variant>
        <vt:lpwstr/>
      </vt:variant>
      <vt:variant>
        <vt:i4>4063337</vt:i4>
      </vt:variant>
      <vt:variant>
        <vt:i4>6</vt:i4>
      </vt:variant>
      <vt:variant>
        <vt:i4>0</vt:i4>
      </vt:variant>
      <vt:variant>
        <vt:i4>5</vt:i4>
      </vt:variant>
      <vt:variant>
        <vt:lpwstr>https://www.cms.int/sites/default/files/document/cms_resolution 13.2_annex 6_POW_e complete.pdf</vt:lpwstr>
      </vt:variant>
      <vt:variant>
        <vt:lpwstr/>
      </vt:variant>
      <vt:variant>
        <vt:i4>7667750</vt:i4>
      </vt:variant>
      <vt:variant>
        <vt:i4>3</vt:i4>
      </vt:variant>
      <vt:variant>
        <vt:i4>0</vt:i4>
      </vt:variant>
      <vt:variant>
        <vt:i4>5</vt:i4>
      </vt:variant>
      <vt:variant>
        <vt:lpwstr>https://www.cms.int/en/page/decisions-13126-13128-climate-change-and-migratory-species</vt:lpwstr>
      </vt:variant>
      <vt:variant>
        <vt:lpwstr/>
      </vt:variant>
      <vt:variant>
        <vt:i4>7536738</vt:i4>
      </vt:variant>
      <vt:variant>
        <vt:i4>0</vt:i4>
      </vt:variant>
      <vt:variant>
        <vt:i4>0</vt:i4>
      </vt:variant>
      <vt:variant>
        <vt:i4>5</vt:i4>
      </vt:variant>
      <vt:variant>
        <vt:lpwstr>https://www.cms.int/en/document/climate-change-and-migratory-species-3</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409</cp:revision>
  <cp:lastPrinted>2023-05-23T21:52:00Z</cp:lastPrinted>
  <dcterms:created xsi:type="dcterms:W3CDTF">2023-06-08T08:44:00Z</dcterms:created>
  <dcterms:modified xsi:type="dcterms:W3CDTF">2023-10-20T12:45:00Z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RecordPoint_WorkflowType">
    <vt:lpwstr>ActiveSubmitStub</vt:lpwstr>
  </property>
  <property fmtid="{D5CDD505-2E9C-101B-9397-08002B2CF9AE}" pid="5" name="RecordPoint_ActiveItemSiteId">
    <vt:lpwstr>{8003c3b3-d20c-4e9a-bee9-0e2243d810ee}</vt:lpwstr>
  </property>
  <property fmtid="{D5CDD505-2E9C-101B-9397-08002B2CF9AE}" pid="6" name="RecordPoint_ActiveItemListId">
    <vt:lpwstr>{8f8e95cd-75f6-408e-927c-77860946c209}</vt:lpwstr>
  </property>
  <property fmtid="{D5CDD505-2E9C-101B-9397-08002B2CF9AE}" pid="7" name="RecordPoint_ActiveItemUniqueId">
    <vt:lpwstr>{ba9a113f-2ab5-4384-ba95-d05f033042d0}</vt:lpwstr>
  </property>
  <property fmtid="{D5CDD505-2E9C-101B-9397-08002B2CF9AE}" pid="8" name="RecordPoint_ActiveItemWebId">
    <vt:lpwstr>{344c6e69-c594-4ca4-b341-09ae9dfc1422}</vt:lpwstr>
  </property>
  <property fmtid="{D5CDD505-2E9C-101B-9397-08002B2CF9AE}" pid="9" name="MediaServiceImageTags">
    <vt:lpwstr/>
  </property>
  <property fmtid="{D5CDD505-2E9C-101B-9397-08002B2CF9AE}" pid="10" name="TaxKeyword">
    <vt:lpwstr/>
  </property>
</Properties>
</file>